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9144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0" d="100"/>
          <a:sy n="80" d="100"/>
        </p:scale>
        <p:origin x="1522"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50" b="0" i="0">
                <a:solidFill>
                  <a:srgbClr val="F7F7F7"/>
                </a:solidFill>
                <a:latin typeface="Arial MT"/>
                <a:cs typeface="Arial MT"/>
              </a:defRPr>
            </a:lvl1p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850" b="0" i="0">
                <a:solidFill>
                  <a:srgbClr val="F7F7F7"/>
                </a:solidFill>
                <a:latin typeface="Arial MT"/>
                <a:cs typeface="Arial MT"/>
              </a:defRPr>
            </a:lvl1pPr>
          </a:lstStyle>
          <a:p>
            <a:pPr marL="12700">
              <a:lnSpc>
                <a:spcPct val="100000"/>
              </a:lnSpc>
              <a:spcBef>
                <a:spcPts val="150"/>
              </a:spcBef>
            </a:pPr>
            <a:r>
              <a:rPr spc="5" dirty="0"/>
              <a:t>DIAPOSITIVE</a:t>
            </a:r>
            <a:r>
              <a:rPr spc="-10" dirty="0"/>
              <a:t> </a:t>
            </a:r>
            <a:fld id="{81D60167-4931-47E6-BA6A-407CBD079E47}" type="slidenum">
              <a:rPr spc="10" dirty="0"/>
              <a:t>‹N°›</a:t>
            </a:fld>
            <a:r>
              <a:rPr dirty="0"/>
              <a:t> </a:t>
            </a:r>
            <a:r>
              <a:rPr spc="10" dirty="0"/>
              <a:t>sur</a:t>
            </a:r>
            <a:r>
              <a:rPr dirty="0"/>
              <a:t> </a:t>
            </a:r>
            <a:r>
              <a:rPr spc="5" dirty="0"/>
              <a:t>40</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50" b="0" i="0">
                <a:solidFill>
                  <a:srgbClr val="232323"/>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13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850" b="0" i="0">
                <a:solidFill>
                  <a:srgbClr val="F7F7F7"/>
                </a:solidFill>
                <a:latin typeface="Arial MT"/>
                <a:cs typeface="Arial MT"/>
              </a:defRPr>
            </a:lvl1p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850" b="0" i="0">
                <a:solidFill>
                  <a:srgbClr val="F7F7F7"/>
                </a:solidFill>
                <a:latin typeface="Arial MT"/>
                <a:cs typeface="Arial MT"/>
              </a:defRPr>
            </a:lvl1pPr>
          </a:lstStyle>
          <a:p>
            <a:pPr marL="12700">
              <a:lnSpc>
                <a:spcPct val="100000"/>
              </a:lnSpc>
              <a:spcBef>
                <a:spcPts val="150"/>
              </a:spcBef>
            </a:pPr>
            <a:r>
              <a:rPr spc="5" dirty="0"/>
              <a:t>DIAPOSITIVE</a:t>
            </a:r>
            <a:r>
              <a:rPr spc="-10" dirty="0"/>
              <a:t> </a:t>
            </a:r>
            <a:fld id="{81D60167-4931-47E6-BA6A-407CBD079E47}" type="slidenum">
              <a:rPr spc="10" dirty="0"/>
              <a:t>‹N°›</a:t>
            </a:fld>
            <a:r>
              <a:rPr dirty="0"/>
              <a:t> </a:t>
            </a:r>
            <a:r>
              <a:rPr spc="10" dirty="0"/>
              <a:t>sur</a:t>
            </a:r>
            <a:r>
              <a:rPr dirty="0"/>
              <a:t> </a:t>
            </a:r>
            <a:r>
              <a:rPr spc="5" dirty="0"/>
              <a:t>40</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50" b="0" i="0">
                <a:solidFill>
                  <a:srgbClr val="232323"/>
                </a:solidFill>
                <a:latin typeface="Arial MT"/>
                <a:cs typeface="Arial MT"/>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50" b="0" i="0">
                <a:solidFill>
                  <a:srgbClr val="F7F7F7"/>
                </a:solidFill>
                <a:latin typeface="Arial MT"/>
                <a:cs typeface="Arial MT"/>
              </a:defRPr>
            </a:lvl1p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7" name="Holder 7"/>
          <p:cNvSpPr>
            <a:spLocks noGrp="1"/>
          </p:cNvSpPr>
          <p:nvPr>
            <p:ph type="sldNum" sz="quarter" idx="7"/>
          </p:nvPr>
        </p:nvSpPr>
        <p:spPr/>
        <p:txBody>
          <a:bodyPr lIns="0" tIns="0" rIns="0" bIns="0"/>
          <a:lstStyle>
            <a:lvl1pPr>
              <a:defRPr sz="850" b="0" i="0">
                <a:solidFill>
                  <a:srgbClr val="F7F7F7"/>
                </a:solidFill>
                <a:latin typeface="Arial MT"/>
                <a:cs typeface="Arial MT"/>
              </a:defRPr>
            </a:lvl1pPr>
          </a:lstStyle>
          <a:p>
            <a:pPr marL="12700">
              <a:lnSpc>
                <a:spcPct val="100000"/>
              </a:lnSpc>
              <a:spcBef>
                <a:spcPts val="150"/>
              </a:spcBef>
            </a:pPr>
            <a:r>
              <a:rPr spc="5" dirty="0"/>
              <a:t>DIAPOSITIVE</a:t>
            </a:r>
            <a:r>
              <a:rPr spc="-10" dirty="0"/>
              <a:t> </a:t>
            </a:r>
            <a:fld id="{81D60167-4931-47E6-BA6A-407CBD079E47}" type="slidenum">
              <a:rPr spc="10" dirty="0"/>
              <a:t>‹N°›</a:t>
            </a:fld>
            <a:r>
              <a:rPr dirty="0"/>
              <a:t> </a:t>
            </a:r>
            <a:r>
              <a:rPr spc="10" dirty="0"/>
              <a:t>sur</a:t>
            </a:r>
            <a:r>
              <a:rPr dirty="0"/>
              <a:t> </a:t>
            </a:r>
            <a:r>
              <a:rPr spc="5" dirty="0"/>
              <a:t>40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50" b="0" i="0">
                <a:solidFill>
                  <a:srgbClr val="232323"/>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defRPr sz="850" b="0" i="0">
                <a:solidFill>
                  <a:srgbClr val="F7F7F7"/>
                </a:solidFill>
                <a:latin typeface="Arial MT"/>
                <a:cs typeface="Arial MT"/>
              </a:defRPr>
            </a:lvl1p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5" name="Holder 5"/>
          <p:cNvSpPr>
            <a:spLocks noGrp="1"/>
          </p:cNvSpPr>
          <p:nvPr>
            <p:ph type="sldNum" sz="quarter" idx="7"/>
          </p:nvPr>
        </p:nvSpPr>
        <p:spPr/>
        <p:txBody>
          <a:bodyPr lIns="0" tIns="0" rIns="0" bIns="0"/>
          <a:lstStyle>
            <a:lvl1pPr>
              <a:defRPr sz="850" b="0" i="0">
                <a:solidFill>
                  <a:srgbClr val="F7F7F7"/>
                </a:solidFill>
                <a:latin typeface="Arial MT"/>
                <a:cs typeface="Arial MT"/>
              </a:defRPr>
            </a:lvl1pPr>
          </a:lstStyle>
          <a:p>
            <a:pPr marL="12700">
              <a:lnSpc>
                <a:spcPct val="100000"/>
              </a:lnSpc>
              <a:spcBef>
                <a:spcPts val="150"/>
              </a:spcBef>
            </a:pPr>
            <a:r>
              <a:rPr spc="5" dirty="0"/>
              <a:t>DIAPOSITIVE</a:t>
            </a:r>
            <a:r>
              <a:rPr spc="-10" dirty="0"/>
              <a:t> </a:t>
            </a:r>
            <a:fld id="{81D60167-4931-47E6-BA6A-407CBD079E47}" type="slidenum">
              <a:rPr spc="10" dirty="0"/>
              <a:t>‹N°›</a:t>
            </a:fld>
            <a:r>
              <a:rPr dirty="0"/>
              <a:t> </a:t>
            </a:r>
            <a:r>
              <a:rPr spc="10" dirty="0"/>
              <a:t>sur</a:t>
            </a:r>
            <a:r>
              <a:rPr dirty="0"/>
              <a:t> </a:t>
            </a:r>
            <a:r>
              <a:rPr spc="5" dirty="0"/>
              <a:t>40</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50" b="0" i="0">
                <a:solidFill>
                  <a:srgbClr val="F7F7F7"/>
                </a:solidFill>
                <a:latin typeface="Arial MT"/>
                <a:cs typeface="Arial MT"/>
              </a:defRPr>
            </a:lvl1p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4" name="Holder 4"/>
          <p:cNvSpPr>
            <a:spLocks noGrp="1"/>
          </p:cNvSpPr>
          <p:nvPr>
            <p:ph type="sldNum" sz="quarter" idx="7"/>
          </p:nvPr>
        </p:nvSpPr>
        <p:spPr/>
        <p:txBody>
          <a:bodyPr lIns="0" tIns="0" rIns="0" bIns="0"/>
          <a:lstStyle>
            <a:lvl1pPr>
              <a:defRPr sz="850" b="0" i="0">
                <a:solidFill>
                  <a:srgbClr val="F7F7F7"/>
                </a:solidFill>
                <a:latin typeface="Arial MT"/>
                <a:cs typeface="Arial MT"/>
              </a:defRPr>
            </a:lvl1pPr>
          </a:lstStyle>
          <a:p>
            <a:pPr marL="12700">
              <a:lnSpc>
                <a:spcPct val="100000"/>
              </a:lnSpc>
              <a:spcBef>
                <a:spcPts val="150"/>
              </a:spcBef>
            </a:pPr>
            <a:r>
              <a:rPr spc="5" dirty="0"/>
              <a:t>DIAPOSITIVE</a:t>
            </a:r>
            <a:r>
              <a:rPr spc="-10" dirty="0"/>
              <a:t> </a:t>
            </a:r>
            <a:fld id="{81D60167-4931-47E6-BA6A-407CBD079E47}" type="slidenum">
              <a:rPr spc="10" dirty="0"/>
              <a:t>‹N°›</a:t>
            </a:fld>
            <a:r>
              <a:rPr dirty="0"/>
              <a:t> </a:t>
            </a:r>
            <a:r>
              <a:rPr spc="10" dirty="0"/>
              <a:t>sur</a:t>
            </a:r>
            <a:r>
              <a:rPr dirty="0"/>
              <a:t> </a:t>
            </a:r>
            <a:r>
              <a:rPr spc="5" dirty="0"/>
              <a:t>40</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8723" y="41566"/>
            <a:ext cx="5701665" cy="652780"/>
          </a:xfrm>
          <a:prstGeom prst="rect">
            <a:avLst/>
          </a:prstGeom>
        </p:spPr>
        <p:txBody>
          <a:bodyPr wrap="square" lIns="0" tIns="0" rIns="0" bIns="0">
            <a:spAutoFit/>
          </a:bodyPr>
          <a:lstStyle>
            <a:lvl1pPr>
              <a:defRPr sz="1850" b="0" i="0">
                <a:solidFill>
                  <a:srgbClr val="232323"/>
                </a:solidFill>
                <a:latin typeface="Arial MT"/>
                <a:cs typeface="Arial MT"/>
              </a:defRPr>
            </a:lvl1pPr>
          </a:lstStyle>
          <a:p>
            <a:endParaRPr/>
          </a:p>
        </p:txBody>
      </p:sp>
      <p:sp>
        <p:nvSpPr>
          <p:cNvPr id="3" name="Holder 3"/>
          <p:cNvSpPr>
            <a:spLocks noGrp="1"/>
          </p:cNvSpPr>
          <p:nvPr>
            <p:ph type="body" idx="1"/>
          </p:nvPr>
        </p:nvSpPr>
        <p:spPr>
          <a:xfrm>
            <a:off x="400588" y="2275417"/>
            <a:ext cx="8342823" cy="3835400"/>
          </a:xfrm>
          <a:prstGeom prst="rect">
            <a:avLst/>
          </a:prstGeom>
        </p:spPr>
        <p:txBody>
          <a:bodyPr wrap="square" lIns="0" tIns="0" rIns="0" bIns="0">
            <a:spAutoFit/>
          </a:bodyPr>
          <a:lstStyle>
            <a:lvl1pPr>
              <a:defRPr sz="13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5247259" y="6466824"/>
            <a:ext cx="3335020" cy="316865"/>
          </a:xfrm>
          <a:prstGeom prst="rect">
            <a:avLst/>
          </a:prstGeom>
        </p:spPr>
        <p:txBody>
          <a:bodyPr wrap="square" lIns="0" tIns="0" rIns="0" bIns="0">
            <a:spAutoFit/>
          </a:bodyPr>
          <a:lstStyle>
            <a:lvl1pPr>
              <a:defRPr sz="850" b="0" i="0">
                <a:solidFill>
                  <a:srgbClr val="F7F7F7"/>
                </a:solidFill>
                <a:latin typeface="Arial MT"/>
                <a:cs typeface="Arial MT"/>
              </a:defRPr>
            </a:lvl1p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a:xfrm>
            <a:off x="632355" y="6534118"/>
            <a:ext cx="1254760" cy="149859"/>
          </a:xfrm>
          <a:prstGeom prst="rect">
            <a:avLst/>
          </a:prstGeom>
        </p:spPr>
        <p:txBody>
          <a:bodyPr wrap="square" lIns="0" tIns="0" rIns="0" bIns="0">
            <a:spAutoFit/>
          </a:bodyPr>
          <a:lstStyle>
            <a:lvl1pPr>
              <a:defRPr sz="850" b="0" i="0">
                <a:solidFill>
                  <a:srgbClr val="F7F7F7"/>
                </a:solidFill>
                <a:latin typeface="Arial MT"/>
                <a:cs typeface="Arial MT"/>
              </a:defRPr>
            </a:lvl1pPr>
          </a:lstStyle>
          <a:p>
            <a:pPr marL="12700">
              <a:lnSpc>
                <a:spcPct val="100000"/>
              </a:lnSpc>
              <a:spcBef>
                <a:spcPts val="150"/>
              </a:spcBef>
            </a:pPr>
            <a:r>
              <a:rPr spc="5" dirty="0"/>
              <a:t>DIAPOSITIVE</a:t>
            </a:r>
            <a:r>
              <a:rPr spc="-10" dirty="0"/>
              <a:t> </a:t>
            </a:r>
            <a:fld id="{81D60167-4931-47E6-BA6A-407CBD079E47}" type="slidenum">
              <a:rPr spc="10" dirty="0"/>
              <a:t>‹N°›</a:t>
            </a:fld>
            <a:r>
              <a:rPr dirty="0"/>
              <a:t> </a:t>
            </a:r>
            <a:r>
              <a:rPr spc="10" dirty="0"/>
              <a:t>sur</a:t>
            </a:r>
            <a:r>
              <a:rPr dirty="0"/>
              <a:t> </a:t>
            </a:r>
            <a:r>
              <a:rPr spc="5" dirty="0"/>
              <a:t>40</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5247259" y="6456217"/>
            <a:ext cx="3335020" cy="160020"/>
          </a:xfrm>
          <a:prstGeom prst="rect">
            <a:avLst/>
          </a:prstGeom>
        </p:spPr>
        <p:txBody>
          <a:bodyPr vert="horz" wrap="square" lIns="0" tIns="16510" rIns="0" bIns="0" rtlCol="0">
            <a:spAutoFit/>
          </a:bodyPr>
          <a:lstStyle/>
          <a:p>
            <a:pPr marL="12700">
              <a:lnSpc>
                <a:spcPct val="100000"/>
              </a:lnSpc>
              <a:spcBef>
                <a:spcPts val="130"/>
              </a:spcBef>
            </a:pPr>
            <a:r>
              <a:rPr sz="850" spc="10" dirty="0">
                <a:solidFill>
                  <a:srgbClr val="F7F7F7"/>
                </a:solidFill>
                <a:latin typeface="Arial MT"/>
                <a:cs typeface="Arial MT"/>
              </a:rPr>
              <a:t>ATE100</a:t>
            </a:r>
            <a:r>
              <a:rPr sz="850" spc="5" dirty="0">
                <a:solidFill>
                  <a:srgbClr val="F7F7F7"/>
                </a:solidFill>
                <a:latin typeface="Arial MT"/>
                <a:cs typeface="Arial MT"/>
              </a:rPr>
              <a:t> </a:t>
            </a:r>
            <a:r>
              <a:rPr sz="850" spc="15" dirty="0">
                <a:solidFill>
                  <a:srgbClr val="F7F7F7"/>
                </a:solidFill>
                <a:latin typeface="Arial MT"/>
                <a:cs typeface="Arial MT"/>
              </a:rPr>
              <a:t>–</a:t>
            </a:r>
            <a:r>
              <a:rPr sz="850" spc="5" dirty="0">
                <a:solidFill>
                  <a:srgbClr val="F7F7F7"/>
                </a:solidFill>
                <a:latin typeface="Arial MT"/>
                <a:cs typeface="Arial MT"/>
              </a:rPr>
              <a:t> </a:t>
            </a:r>
            <a:r>
              <a:rPr sz="850" spc="10" dirty="0">
                <a:solidFill>
                  <a:srgbClr val="F7F7F7"/>
                </a:solidFill>
                <a:latin typeface="Arial MT"/>
                <a:cs typeface="Arial MT"/>
              </a:rPr>
              <a:t>Points </a:t>
            </a:r>
            <a:r>
              <a:rPr sz="850" spc="15" dirty="0">
                <a:solidFill>
                  <a:srgbClr val="F7F7F7"/>
                </a:solidFill>
                <a:latin typeface="Arial MT"/>
                <a:cs typeface="Arial MT"/>
              </a:rPr>
              <a:t>de</a:t>
            </a:r>
            <a:r>
              <a:rPr sz="850" spc="5" dirty="0">
                <a:solidFill>
                  <a:srgbClr val="F7F7F7"/>
                </a:solidFill>
                <a:latin typeface="Arial MT"/>
                <a:cs typeface="Arial MT"/>
              </a:rPr>
              <a:t> </a:t>
            </a:r>
            <a:r>
              <a:rPr sz="850" spc="15" dirty="0">
                <a:solidFill>
                  <a:srgbClr val="F7F7F7"/>
                </a:solidFill>
                <a:latin typeface="Arial MT"/>
                <a:cs typeface="Arial MT"/>
              </a:rPr>
              <a:t>vue,</a:t>
            </a:r>
            <a:r>
              <a:rPr sz="850" spc="5" dirty="0">
                <a:solidFill>
                  <a:srgbClr val="F7F7F7"/>
                </a:solidFill>
                <a:latin typeface="Arial MT"/>
                <a:cs typeface="Arial MT"/>
              </a:rPr>
              <a:t> </a:t>
            </a:r>
            <a:r>
              <a:rPr sz="850" spc="10" dirty="0">
                <a:solidFill>
                  <a:srgbClr val="F7F7F7"/>
                </a:solidFill>
                <a:latin typeface="Arial MT"/>
                <a:cs typeface="Arial MT"/>
              </a:rPr>
              <a:t>opinions</a:t>
            </a:r>
            <a:r>
              <a:rPr sz="850" dirty="0">
                <a:solidFill>
                  <a:srgbClr val="F7F7F7"/>
                </a:solidFill>
                <a:latin typeface="Arial MT"/>
                <a:cs typeface="Arial MT"/>
              </a:rPr>
              <a:t> </a:t>
            </a:r>
            <a:r>
              <a:rPr sz="850" spc="10" dirty="0">
                <a:solidFill>
                  <a:srgbClr val="F7F7F7"/>
                </a:solidFill>
                <a:latin typeface="Arial MT"/>
                <a:cs typeface="Arial MT"/>
              </a:rPr>
              <a:t>et</a:t>
            </a:r>
            <a:r>
              <a:rPr sz="850" spc="5" dirty="0">
                <a:solidFill>
                  <a:srgbClr val="F7F7F7"/>
                </a:solidFill>
                <a:latin typeface="Arial MT"/>
                <a:cs typeface="Arial MT"/>
              </a:rPr>
              <a:t> </a:t>
            </a:r>
            <a:r>
              <a:rPr sz="850" spc="10" dirty="0">
                <a:solidFill>
                  <a:srgbClr val="F7F7F7"/>
                </a:solidFill>
                <a:latin typeface="Arial MT"/>
                <a:cs typeface="Arial MT"/>
              </a:rPr>
              <a:t>gestion</a:t>
            </a:r>
            <a:r>
              <a:rPr sz="850" spc="5" dirty="0">
                <a:solidFill>
                  <a:srgbClr val="F7F7F7"/>
                </a:solidFill>
                <a:latin typeface="Arial MT"/>
                <a:cs typeface="Arial MT"/>
              </a:rPr>
              <a:t> </a:t>
            </a:r>
            <a:r>
              <a:rPr sz="850" spc="10" dirty="0">
                <a:solidFill>
                  <a:srgbClr val="F7F7F7"/>
                </a:solidFill>
                <a:latin typeface="Arial MT"/>
                <a:cs typeface="Arial MT"/>
              </a:rPr>
              <a:t>des</a:t>
            </a:r>
            <a:r>
              <a:rPr sz="850" spc="5" dirty="0">
                <a:solidFill>
                  <a:srgbClr val="F7F7F7"/>
                </a:solidFill>
                <a:latin typeface="Arial MT"/>
                <a:cs typeface="Arial MT"/>
              </a:rPr>
              <a:t> parties </a:t>
            </a:r>
            <a:r>
              <a:rPr sz="850" spc="10" dirty="0">
                <a:solidFill>
                  <a:srgbClr val="F7F7F7"/>
                </a:solidFill>
                <a:latin typeface="Arial MT"/>
                <a:cs typeface="Arial MT"/>
              </a:rPr>
              <a:t>prenantes</a:t>
            </a:r>
            <a:endParaRPr sz="850">
              <a:latin typeface="Arial MT"/>
              <a:cs typeface="Arial MT"/>
            </a:endParaRPr>
          </a:p>
        </p:txBody>
      </p:sp>
      <p:sp>
        <p:nvSpPr>
          <p:cNvPr id="8" name="object 8"/>
          <p:cNvSpPr txBox="1"/>
          <p:nvPr/>
        </p:nvSpPr>
        <p:spPr>
          <a:xfrm>
            <a:off x="5643752" y="6625930"/>
            <a:ext cx="2682240" cy="150495"/>
          </a:xfrm>
          <a:prstGeom prst="rect">
            <a:avLst/>
          </a:prstGeom>
        </p:spPr>
        <p:txBody>
          <a:bodyPr vert="horz" wrap="square" lIns="0" tIns="5715" rIns="0" bIns="0" rtlCol="0">
            <a:spAutoFit/>
          </a:bodyPr>
          <a:lstStyle/>
          <a:p>
            <a:pPr marL="12700">
              <a:lnSpc>
                <a:spcPct val="100000"/>
              </a:lnSpc>
              <a:spcBef>
                <a:spcPts val="45"/>
              </a:spcBef>
            </a:pPr>
            <a:r>
              <a:rPr sz="850" spc="5" dirty="0">
                <a:solidFill>
                  <a:srgbClr val="F7F7F7"/>
                </a:solidFill>
                <a:latin typeface="Arial MT"/>
                <a:cs typeface="Arial MT"/>
              </a:rPr>
              <a:t>L'architecture</a:t>
            </a:r>
            <a:r>
              <a:rPr sz="850" spc="10" dirty="0">
                <a:solidFill>
                  <a:srgbClr val="F7F7F7"/>
                </a:solidFill>
                <a:latin typeface="Arial MT"/>
                <a:cs typeface="Arial MT"/>
              </a:rPr>
              <a:t> </a:t>
            </a:r>
            <a:r>
              <a:rPr sz="850" spc="15" dirty="0">
                <a:solidFill>
                  <a:srgbClr val="F7F7F7"/>
                </a:solidFill>
                <a:latin typeface="Arial MT"/>
                <a:cs typeface="Arial MT"/>
              </a:rPr>
              <a:t>de</a:t>
            </a:r>
            <a:r>
              <a:rPr sz="850" spc="10" dirty="0">
                <a:solidFill>
                  <a:srgbClr val="F7F7F7"/>
                </a:solidFill>
                <a:latin typeface="Arial MT"/>
                <a:cs typeface="Arial MT"/>
              </a:rPr>
              <a:t> </a:t>
            </a:r>
            <a:r>
              <a:rPr sz="850" spc="5" dirty="0">
                <a:solidFill>
                  <a:srgbClr val="F7F7F7"/>
                </a:solidFill>
                <a:latin typeface="Arial MT"/>
                <a:cs typeface="Arial MT"/>
              </a:rPr>
              <a:t>l'entreprise</a:t>
            </a:r>
            <a:r>
              <a:rPr sz="850" spc="10" dirty="0">
                <a:solidFill>
                  <a:srgbClr val="F7F7F7"/>
                </a:solidFill>
                <a:latin typeface="Arial MT"/>
                <a:cs typeface="Arial MT"/>
              </a:rPr>
              <a:t> </a:t>
            </a:r>
            <a:r>
              <a:rPr sz="850" spc="5" dirty="0">
                <a:solidFill>
                  <a:srgbClr val="F7F7F7"/>
                </a:solidFill>
                <a:latin typeface="Arial MT"/>
                <a:cs typeface="Arial MT"/>
              </a:rPr>
              <a:t>limitée</a:t>
            </a:r>
            <a:r>
              <a:rPr sz="850" spc="10" dirty="0">
                <a:solidFill>
                  <a:srgbClr val="F7F7F7"/>
                </a:solidFill>
                <a:latin typeface="Arial MT"/>
                <a:cs typeface="Arial MT"/>
              </a:rPr>
              <a:t> Copyright </a:t>
            </a:r>
            <a:r>
              <a:rPr sz="850" spc="20" dirty="0">
                <a:solidFill>
                  <a:srgbClr val="F7F7F7"/>
                </a:solidFill>
                <a:latin typeface="Arial MT"/>
                <a:cs typeface="Arial MT"/>
              </a:rPr>
              <a:t>©</a:t>
            </a:r>
            <a:r>
              <a:rPr sz="850" spc="10" dirty="0">
                <a:solidFill>
                  <a:srgbClr val="F7F7F7"/>
                </a:solidFill>
                <a:latin typeface="Arial MT"/>
                <a:cs typeface="Arial MT"/>
              </a:rPr>
              <a:t> 2012</a:t>
            </a:r>
            <a:endParaRPr sz="850">
              <a:latin typeface="Arial MT"/>
              <a:cs typeface="Arial MT"/>
            </a:endParaRPr>
          </a:p>
        </p:txBody>
      </p:sp>
      <p:sp>
        <p:nvSpPr>
          <p:cNvPr id="4" name="object 4"/>
          <p:cNvSpPr txBox="1">
            <a:spLocks noGrp="1"/>
          </p:cNvSpPr>
          <p:nvPr>
            <p:ph type="title"/>
          </p:nvPr>
        </p:nvSpPr>
        <p:spPr>
          <a:xfrm>
            <a:off x="762000" y="285152"/>
            <a:ext cx="8125079" cy="324448"/>
          </a:xfrm>
          <a:prstGeom prst="rect">
            <a:avLst/>
          </a:prstGeom>
        </p:spPr>
        <p:txBody>
          <a:bodyPr vert="horz" wrap="square" lIns="0" tIns="16510" rIns="0" bIns="0" rtlCol="0">
            <a:spAutoFit/>
          </a:bodyPr>
          <a:lstStyle/>
          <a:p>
            <a:pPr marL="12700">
              <a:lnSpc>
                <a:spcPct val="100000"/>
              </a:lnSpc>
              <a:spcBef>
                <a:spcPts val="130"/>
              </a:spcBef>
            </a:pPr>
            <a:r>
              <a:rPr sz="2000" b="1" spc="10" dirty="0"/>
              <a:t>ATE100</a:t>
            </a:r>
            <a:r>
              <a:rPr sz="2000" b="1" spc="25" dirty="0"/>
              <a:t> </a:t>
            </a:r>
            <a:r>
              <a:rPr sz="2000" b="1" spc="15" dirty="0"/>
              <a:t>–</a:t>
            </a:r>
            <a:r>
              <a:rPr sz="2000" b="1" spc="10" dirty="0"/>
              <a:t> Points</a:t>
            </a:r>
            <a:r>
              <a:rPr sz="2000" b="1" spc="25" dirty="0"/>
              <a:t> </a:t>
            </a:r>
            <a:r>
              <a:rPr sz="2000" b="1" spc="10" dirty="0"/>
              <a:t>de</a:t>
            </a:r>
            <a:r>
              <a:rPr sz="2000" b="1" spc="15" dirty="0"/>
              <a:t> </a:t>
            </a:r>
            <a:r>
              <a:rPr sz="2000" b="1" spc="10" dirty="0"/>
              <a:t>vue,</a:t>
            </a:r>
            <a:r>
              <a:rPr sz="2000" b="1" spc="5" dirty="0"/>
              <a:t> opinions</a:t>
            </a:r>
            <a:r>
              <a:rPr sz="2000" b="1" spc="10" dirty="0"/>
              <a:t> et </a:t>
            </a:r>
            <a:r>
              <a:rPr sz="2000" b="1" spc="5" dirty="0"/>
              <a:t>gestion</a:t>
            </a:r>
            <a:r>
              <a:rPr sz="2000" b="1" spc="10" dirty="0"/>
              <a:t> des</a:t>
            </a:r>
            <a:r>
              <a:rPr sz="2000" b="1" spc="15" dirty="0"/>
              <a:t> </a:t>
            </a:r>
            <a:r>
              <a:rPr sz="2000" b="1" spc="5" dirty="0"/>
              <a:t>parties</a:t>
            </a:r>
            <a:r>
              <a:rPr sz="2000" b="1" spc="10" dirty="0"/>
              <a:t> prenantes</a:t>
            </a:r>
            <a:endParaRPr sz="2000" b="1" dirty="0"/>
          </a:p>
        </p:txBody>
      </p:sp>
      <p:sp>
        <p:nvSpPr>
          <p:cNvPr id="6" name="object 6"/>
          <p:cNvSpPr txBox="1"/>
          <p:nvPr/>
        </p:nvSpPr>
        <p:spPr>
          <a:xfrm>
            <a:off x="632355" y="6529814"/>
            <a:ext cx="1118870" cy="154940"/>
          </a:xfrm>
          <a:prstGeom prst="rect">
            <a:avLst/>
          </a:prstGeom>
        </p:spPr>
        <p:txBody>
          <a:bodyPr vert="horz" wrap="square" lIns="0" tIns="12065" rIns="0" bIns="0" rtlCol="0">
            <a:spAutoFit/>
          </a:bodyPr>
          <a:lstStyle/>
          <a:p>
            <a:pPr marL="12700">
              <a:lnSpc>
                <a:spcPct val="100000"/>
              </a:lnSpc>
              <a:spcBef>
                <a:spcPts val="95"/>
              </a:spcBef>
            </a:pPr>
            <a:r>
              <a:rPr sz="850" spc="-10" dirty="0">
                <a:solidFill>
                  <a:srgbClr val="F7F7F7"/>
                </a:solidFill>
                <a:latin typeface="Arial MT"/>
                <a:cs typeface="Arial MT"/>
              </a:rPr>
              <a:t>DIAPOSITIVE</a:t>
            </a:r>
            <a:r>
              <a:rPr sz="850" spc="-20" dirty="0">
                <a:solidFill>
                  <a:srgbClr val="F7F7F7"/>
                </a:solidFill>
                <a:latin typeface="Arial MT"/>
                <a:cs typeface="Arial MT"/>
              </a:rPr>
              <a:t> </a:t>
            </a:r>
            <a:r>
              <a:rPr sz="850" spc="-5" dirty="0">
                <a:solidFill>
                  <a:srgbClr val="F7F7F7"/>
                </a:solidFill>
                <a:latin typeface="Arial MT"/>
                <a:cs typeface="Arial MT"/>
              </a:rPr>
              <a:t>1</a:t>
            </a:r>
            <a:r>
              <a:rPr sz="850" spc="-15" dirty="0">
                <a:solidFill>
                  <a:srgbClr val="F7F7F7"/>
                </a:solidFill>
                <a:latin typeface="Arial MT"/>
                <a:cs typeface="Arial MT"/>
              </a:rPr>
              <a:t> </a:t>
            </a:r>
            <a:r>
              <a:rPr sz="850" spc="-5" dirty="0">
                <a:solidFill>
                  <a:srgbClr val="F7F7F7"/>
                </a:solidFill>
                <a:latin typeface="Arial MT"/>
                <a:cs typeface="Arial MT"/>
              </a:rPr>
              <a:t>sur</a:t>
            </a:r>
            <a:r>
              <a:rPr sz="850" spc="-15" dirty="0">
                <a:solidFill>
                  <a:srgbClr val="F7F7F7"/>
                </a:solidFill>
                <a:latin typeface="Arial MT"/>
                <a:cs typeface="Arial MT"/>
              </a:rPr>
              <a:t> </a:t>
            </a:r>
            <a:r>
              <a:rPr sz="850" spc="-10" dirty="0">
                <a:solidFill>
                  <a:srgbClr val="F7F7F7"/>
                </a:solidFill>
                <a:latin typeface="Arial MT"/>
                <a:cs typeface="Arial MT"/>
              </a:rPr>
              <a:t>40</a:t>
            </a:r>
            <a:endParaRPr sz="850">
              <a:latin typeface="Arial MT"/>
              <a:cs typeface="Arial MT"/>
            </a:endParaRPr>
          </a:p>
        </p:txBody>
      </p:sp>
      <p:sp>
        <p:nvSpPr>
          <p:cNvPr id="9" name="ZoneTexte 8">
            <a:extLst>
              <a:ext uri="{FF2B5EF4-FFF2-40B4-BE49-F238E27FC236}">
                <a16:creationId xmlns:a16="http://schemas.microsoft.com/office/drawing/2014/main" id="{B30EADD1-D088-4F5C-ABED-02B558B8DE59}"/>
              </a:ext>
            </a:extLst>
          </p:cNvPr>
          <p:cNvSpPr txBox="1"/>
          <p:nvPr/>
        </p:nvSpPr>
        <p:spPr>
          <a:xfrm>
            <a:off x="457200" y="1286470"/>
            <a:ext cx="8125079" cy="1569660"/>
          </a:xfrm>
          <a:prstGeom prst="rect">
            <a:avLst/>
          </a:prstGeom>
          <a:noFill/>
        </p:spPr>
        <p:txBody>
          <a:bodyPr wrap="square" rtlCol="0">
            <a:spAutoFit/>
          </a:bodyPr>
          <a:lstStyle/>
          <a:p>
            <a:pPr algn="ctr"/>
            <a:r>
              <a:rPr lang="fr-FR" sz="2400"/>
              <a:t>Ce module décrit les concepts d'opinions et de points de vue et leur rôle dans la communication avec les parties prenantes, ainsi que la manière d'appliquer la technique de gestion des parties prenantes.</a:t>
            </a:r>
            <a:endParaRPr lang="fr-F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a:spLocks noGrp="1"/>
          </p:cNvSpPr>
          <p:nvPr>
            <p:ph type="title"/>
          </p:nvPr>
        </p:nvSpPr>
        <p:spPr>
          <a:xfrm>
            <a:off x="880972" y="449095"/>
            <a:ext cx="7805827" cy="321883"/>
          </a:xfrm>
          <a:prstGeom prst="rect">
            <a:avLst/>
          </a:prstGeom>
        </p:spPr>
        <p:txBody>
          <a:bodyPr vert="horz" wrap="square" lIns="0" tIns="13970" rIns="0" bIns="0" rtlCol="0">
            <a:spAutoFit/>
          </a:bodyPr>
          <a:lstStyle/>
          <a:p>
            <a:pPr marL="12700">
              <a:lnSpc>
                <a:spcPct val="100000"/>
              </a:lnSpc>
              <a:spcBef>
                <a:spcPts val="110"/>
              </a:spcBef>
            </a:pPr>
            <a:r>
              <a:rPr sz="2000" b="1" dirty="0"/>
              <a:t>Concepts de</a:t>
            </a:r>
            <a:r>
              <a:rPr sz="2000" b="1" spc="5" dirty="0"/>
              <a:t> </a:t>
            </a:r>
            <a:r>
              <a:rPr sz="2000" b="1" dirty="0"/>
              <a:t>base </a:t>
            </a:r>
            <a:r>
              <a:rPr sz="2000" b="1" spc="5" dirty="0"/>
              <a:t>contenus</a:t>
            </a:r>
            <a:r>
              <a:rPr sz="2000" b="1" dirty="0"/>
              <a:t> dans la</a:t>
            </a:r>
            <a:r>
              <a:rPr sz="2000" b="1" spc="5" dirty="0"/>
              <a:t> </a:t>
            </a:r>
            <a:r>
              <a:rPr sz="2000" b="1" dirty="0"/>
              <a:t>norme ISO/IEC</a:t>
            </a:r>
            <a:r>
              <a:rPr sz="2000" b="1" spc="5" dirty="0"/>
              <a:t> </a:t>
            </a:r>
            <a:r>
              <a:rPr sz="2000" b="1" dirty="0"/>
              <a:t>42010:2007</a:t>
            </a:r>
          </a:p>
        </p:txBody>
      </p:sp>
      <p:sp>
        <p:nvSpPr>
          <p:cNvPr id="6" name="object 6"/>
          <p:cNvSpPr txBox="1"/>
          <p:nvPr/>
        </p:nvSpPr>
        <p:spPr>
          <a:xfrm>
            <a:off x="212852" y="6409221"/>
            <a:ext cx="173355" cy="322580"/>
          </a:xfrm>
          <a:prstGeom prst="rect">
            <a:avLst/>
          </a:prstGeom>
        </p:spPr>
        <p:txBody>
          <a:bodyPr vert="horz" wrap="square" lIns="0" tIns="0" rIns="0" bIns="0" rtlCol="0">
            <a:spAutoFit/>
          </a:bodyPr>
          <a:lstStyle/>
          <a:p>
            <a:pPr marL="12700">
              <a:lnSpc>
                <a:spcPts val="2415"/>
              </a:lnSpc>
            </a:pPr>
            <a:r>
              <a:rPr sz="2100" spc="-5" dirty="0">
                <a:solidFill>
                  <a:srgbClr val="FFFFFF"/>
                </a:solidFill>
                <a:latin typeface="Arial MT"/>
                <a:cs typeface="Arial MT"/>
              </a:rPr>
              <a:t>1</a:t>
            </a:r>
            <a:endParaRPr sz="210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8" name="object 8"/>
          <p:cNvSpPr txBox="1">
            <a:spLocks noGrp="1"/>
          </p:cNvSpPr>
          <p:nvPr>
            <p:ph type="sldNum" sz="quarter" idx="7"/>
          </p:nvPr>
        </p:nvSpPr>
        <p:spPr>
          <a:prstGeom prst="rect">
            <a:avLst/>
          </a:prstGeom>
        </p:spPr>
        <p:txBody>
          <a:bodyPr vert="horz" wrap="square" lIns="0" tIns="19050" rIns="0" bIns="0" rtlCol="0">
            <a:spAutoFit/>
          </a:bodyPr>
          <a:lstStyle/>
          <a:p>
            <a:pPr marL="12700">
              <a:lnSpc>
                <a:spcPct val="100000"/>
              </a:lnSpc>
              <a:spcBef>
                <a:spcPts val="150"/>
              </a:spcBef>
            </a:pPr>
            <a:r>
              <a:rPr spc="5" dirty="0"/>
              <a:t>DIAPOSITIVE</a:t>
            </a:r>
            <a:r>
              <a:rPr spc="-10" dirty="0"/>
              <a:t> </a:t>
            </a:r>
            <a:fld id="{81D60167-4931-47E6-BA6A-407CBD079E47}" type="slidenum">
              <a:rPr spc="10" dirty="0"/>
              <a:t>10</a:t>
            </a:fld>
            <a:r>
              <a:rPr dirty="0"/>
              <a:t> </a:t>
            </a:r>
            <a:r>
              <a:rPr spc="10" dirty="0"/>
              <a:t>sur</a:t>
            </a:r>
            <a:r>
              <a:rPr dirty="0"/>
              <a:t> </a:t>
            </a:r>
            <a:r>
              <a:rPr spc="5" dirty="0"/>
              <a:t>40</a:t>
            </a:r>
          </a:p>
        </p:txBody>
      </p:sp>
      <p:sp>
        <p:nvSpPr>
          <p:cNvPr id="9" name="ZoneTexte 8">
            <a:extLst>
              <a:ext uri="{FF2B5EF4-FFF2-40B4-BE49-F238E27FC236}">
                <a16:creationId xmlns:a16="http://schemas.microsoft.com/office/drawing/2014/main" id="{8F2170BD-65A5-475D-9C21-0CB57325B730}"/>
              </a:ext>
            </a:extLst>
          </p:cNvPr>
          <p:cNvSpPr txBox="1"/>
          <p:nvPr/>
        </p:nvSpPr>
        <p:spPr>
          <a:xfrm>
            <a:off x="304800" y="1219200"/>
            <a:ext cx="2590800" cy="4401205"/>
          </a:xfrm>
          <a:prstGeom prst="rect">
            <a:avLst/>
          </a:prstGeom>
          <a:noFill/>
        </p:spPr>
        <p:txBody>
          <a:bodyPr wrap="square" rtlCol="0">
            <a:spAutoFit/>
          </a:bodyPr>
          <a:lstStyle/>
          <a:p>
            <a:r>
              <a:rPr lang="fr-FR" sz="1400" b="1" dirty="0"/>
              <a:t>PRÉOCCUPATIONS</a:t>
            </a:r>
          </a:p>
          <a:p>
            <a:pPr marL="285750" indent="-285750">
              <a:buFont typeface="Wingdings" panose="05000000000000000000" pitchFamily="2" charset="2"/>
              <a:buChar char="Ø"/>
            </a:pPr>
            <a:r>
              <a:rPr lang="fr-FR" sz="1400" dirty="0"/>
              <a:t>Les intérêts clés sont-ils</a:t>
            </a:r>
          </a:p>
          <a:p>
            <a:pPr marL="742950" lvl="1" indent="-285750">
              <a:buFont typeface="Wingdings" panose="05000000000000000000" pitchFamily="2" charset="2"/>
              <a:buChar char="§"/>
            </a:pPr>
            <a:r>
              <a:rPr lang="fr-FR" sz="1400" dirty="0"/>
              <a:t>d'une importance cruciale pour les parties prenantes</a:t>
            </a:r>
          </a:p>
          <a:p>
            <a:pPr marL="742950" lvl="1" indent="-285750">
              <a:buFont typeface="Wingdings" panose="05000000000000000000" pitchFamily="2" charset="2"/>
              <a:buChar char="§"/>
            </a:pPr>
            <a:r>
              <a:rPr lang="fr-FR" sz="1400" dirty="0"/>
              <a:t>déterminer l'acceptabilité</a:t>
            </a:r>
          </a:p>
          <a:p>
            <a:pPr marL="285750" indent="-285750">
              <a:buFont typeface="Wingdings" panose="05000000000000000000" pitchFamily="2" charset="2"/>
              <a:buChar char="Ø"/>
            </a:pPr>
            <a:r>
              <a:rPr lang="fr-FR" sz="1400" dirty="0"/>
              <a:t>Les préoccupations peuvent concerner le système</a:t>
            </a:r>
          </a:p>
          <a:p>
            <a:pPr marL="742950" lvl="1" indent="-285750">
              <a:buFont typeface="Wingdings" panose="05000000000000000000" pitchFamily="2" charset="2"/>
              <a:buChar char="§"/>
            </a:pPr>
            <a:r>
              <a:rPr lang="fr-FR" sz="1400" dirty="0"/>
              <a:t>le fonctionnement</a:t>
            </a:r>
          </a:p>
          <a:p>
            <a:pPr marL="742950" lvl="1" indent="-285750">
              <a:buFont typeface="Wingdings" panose="05000000000000000000" pitchFamily="2" charset="2"/>
              <a:buChar char="§"/>
            </a:pPr>
            <a:r>
              <a:rPr lang="fr-FR" sz="1400" dirty="0"/>
              <a:t>le développement</a:t>
            </a:r>
          </a:p>
          <a:p>
            <a:pPr marL="742950" lvl="1" indent="-285750">
              <a:buFont typeface="Wingdings" panose="05000000000000000000" pitchFamily="2" charset="2"/>
              <a:buChar char="§"/>
            </a:pPr>
            <a:r>
              <a:rPr lang="fr-FR" sz="1400" dirty="0"/>
              <a:t>l'exploitation</a:t>
            </a:r>
          </a:p>
          <a:p>
            <a:pPr marL="285750" indent="-285750">
              <a:buFont typeface="Wingdings" panose="05000000000000000000" pitchFamily="2" charset="2"/>
              <a:buChar char="Ø"/>
            </a:pPr>
            <a:r>
              <a:rPr lang="fr-FR" sz="1400" dirty="0"/>
              <a:t>Les préoccupations portent notamment sur les aspects suivants</a:t>
            </a:r>
          </a:p>
          <a:p>
            <a:pPr marL="742950" lvl="1" indent="-285750">
              <a:buFont typeface="Wingdings" panose="05000000000000000000" pitchFamily="2" charset="2"/>
              <a:buChar char="§"/>
            </a:pPr>
            <a:r>
              <a:rPr lang="fr-FR" sz="1400" dirty="0"/>
              <a:t>les performances</a:t>
            </a:r>
          </a:p>
          <a:p>
            <a:pPr marL="742950" lvl="1" indent="-285750">
              <a:buFont typeface="Wingdings" panose="05000000000000000000" pitchFamily="2" charset="2"/>
              <a:buChar char="§"/>
            </a:pPr>
            <a:r>
              <a:rPr lang="fr-FR" sz="1400" dirty="0"/>
              <a:t>la fiabilité</a:t>
            </a:r>
          </a:p>
          <a:p>
            <a:pPr marL="742950" lvl="1" indent="-285750">
              <a:buFont typeface="Wingdings" panose="05000000000000000000" pitchFamily="2" charset="2"/>
              <a:buChar char="§"/>
            </a:pPr>
            <a:r>
              <a:rPr lang="fr-FR" sz="1400" dirty="0"/>
              <a:t>la sécurité et la distribution</a:t>
            </a:r>
          </a:p>
          <a:p>
            <a:pPr marL="742950" lvl="1" indent="-285750">
              <a:buFont typeface="Wingdings" panose="05000000000000000000" pitchFamily="2" charset="2"/>
              <a:buChar char="§"/>
            </a:pPr>
            <a:r>
              <a:rPr lang="fr-FR" sz="1400" dirty="0"/>
              <a:t>l'évolutivité</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a:spLocks noGrp="1"/>
          </p:cNvSpPr>
          <p:nvPr>
            <p:ph type="title"/>
          </p:nvPr>
        </p:nvSpPr>
        <p:spPr>
          <a:xfrm>
            <a:off x="914400" y="457200"/>
            <a:ext cx="7772400" cy="321883"/>
          </a:xfrm>
          <a:prstGeom prst="rect">
            <a:avLst/>
          </a:prstGeom>
        </p:spPr>
        <p:txBody>
          <a:bodyPr vert="horz" wrap="square" lIns="0" tIns="13970" rIns="0" bIns="0" rtlCol="0">
            <a:spAutoFit/>
          </a:bodyPr>
          <a:lstStyle/>
          <a:p>
            <a:pPr marL="12700">
              <a:lnSpc>
                <a:spcPct val="100000"/>
              </a:lnSpc>
              <a:spcBef>
                <a:spcPts val="110"/>
              </a:spcBef>
            </a:pPr>
            <a:r>
              <a:rPr sz="2000" b="1" dirty="0"/>
              <a:t>Concepts de</a:t>
            </a:r>
            <a:r>
              <a:rPr sz="2000" b="1" spc="5" dirty="0"/>
              <a:t> </a:t>
            </a:r>
            <a:r>
              <a:rPr sz="2000" b="1" dirty="0"/>
              <a:t>base </a:t>
            </a:r>
            <a:r>
              <a:rPr sz="2000" b="1" spc="5" dirty="0"/>
              <a:t>contenus</a:t>
            </a:r>
            <a:r>
              <a:rPr sz="2000" b="1" dirty="0"/>
              <a:t> dans la</a:t>
            </a:r>
            <a:r>
              <a:rPr sz="2000" b="1" spc="5" dirty="0"/>
              <a:t> </a:t>
            </a:r>
            <a:r>
              <a:rPr sz="2000" b="1" dirty="0"/>
              <a:t>norme ISO/IEC</a:t>
            </a:r>
            <a:r>
              <a:rPr sz="2000" b="1" spc="5" dirty="0"/>
              <a:t> </a:t>
            </a:r>
            <a:r>
              <a:rPr sz="2000" b="1" dirty="0"/>
              <a:t>42010:2007</a:t>
            </a:r>
            <a:endParaRPr sz="2000" b="1"/>
          </a:p>
        </p:txBody>
      </p:sp>
      <p:sp>
        <p:nvSpPr>
          <p:cNvPr id="6" name="object 6"/>
          <p:cNvSpPr txBox="1"/>
          <p:nvPr/>
        </p:nvSpPr>
        <p:spPr>
          <a:xfrm>
            <a:off x="212852" y="6409221"/>
            <a:ext cx="173355" cy="322580"/>
          </a:xfrm>
          <a:prstGeom prst="rect">
            <a:avLst/>
          </a:prstGeom>
        </p:spPr>
        <p:txBody>
          <a:bodyPr vert="horz" wrap="square" lIns="0" tIns="0" rIns="0" bIns="0" rtlCol="0">
            <a:spAutoFit/>
          </a:bodyPr>
          <a:lstStyle/>
          <a:p>
            <a:pPr marL="12700">
              <a:lnSpc>
                <a:spcPts val="2415"/>
              </a:lnSpc>
            </a:pPr>
            <a:r>
              <a:rPr sz="2100" spc="-5" dirty="0">
                <a:solidFill>
                  <a:srgbClr val="FFFFFF"/>
                </a:solidFill>
                <a:latin typeface="Arial MT"/>
                <a:cs typeface="Arial MT"/>
              </a:rPr>
              <a:t>1</a:t>
            </a:r>
            <a:endParaRPr sz="210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8" name="object 8"/>
          <p:cNvSpPr txBox="1">
            <a:spLocks noGrp="1"/>
          </p:cNvSpPr>
          <p:nvPr>
            <p:ph type="sldNum" sz="quarter" idx="7"/>
          </p:nvPr>
        </p:nvSpPr>
        <p:spPr>
          <a:prstGeom prst="rect">
            <a:avLst/>
          </a:prstGeom>
        </p:spPr>
        <p:txBody>
          <a:bodyPr vert="horz" wrap="square" lIns="0" tIns="19050" rIns="0" bIns="0" rtlCol="0">
            <a:spAutoFit/>
          </a:bodyPr>
          <a:lstStyle/>
          <a:p>
            <a:pPr marL="12700">
              <a:lnSpc>
                <a:spcPct val="100000"/>
              </a:lnSpc>
              <a:spcBef>
                <a:spcPts val="150"/>
              </a:spcBef>
            </a:pPr>
            <a:r>
              <a:rPr spc="5" dirty="0"/>
              <a:t>DIAPOSITIVE</a:t>
            </a:r>
            <a:r>
              <a:rPr spc="-10" dirty="0"/>
              <a:t> </a:t>
            </a:r>
            <a:fld id="{81D60167-4931-47E6-BA6A-407CBD079E47}" type="slidenum">
              <a:rPr spc="10" dirty="0"/>
              <a:t>11</a:t>
            </a:fld>
            <a:r>
              <a:rPr dirty="0"/>
              <a:t> </a:t>
            </a:r>
            <a:r>
              <a:rPr spc="10" dirty="0"/>
              <a:t>sur</a:t>
            </a:r>
            <a:r>
              <a:rPr dirty="0"/>
              <a:t> </a:t>
            </a:r>
            <a:r>
              <a:rPr spc="5" dirty="0"/>
              <a:t>40</a:t>
            </a:r>
          </a:p>
        </p:txBody>
      </p:sp>
      <p:sp>
        <p:nvSpPr>
          <p:cNvPr id="4" name="object 4"/>
          <p:cNvSpPr txBox="1"/>
          <p:nvPr/>
        </p:nvSpPr>
        <p:spPr>
          <a:xfrm>
            <a:off x="303437" y="1219200"/>
            <a:ext cx="2709545" cy="3339632"/>
          </a:xfrm>
          <a:prstGeom prst="rect">
            <a:avLst/>
          </a:prstGeom>
        </p:spPr>
        <p:txBody>
          <a:bodyPr vert="horz" wrap="square" lIns="0" tIns="13970" rIns="0" bIns="0" rtlCol="0">
            <a:spAutoFit/>
          </a:bodyPr>
          <a:lstStyle/>
          <a:p>
            <a:pPr marL="12700">
              <a:lnSpc>
                <a:spcPct val="100000"/>
              </a:lnSpc>
              <a:spcBef>
                <a:spcPts val="110"/>
              </a:spcBef>
            </a:pPr>
            <a:r>
              <a:rPr sz="1200" b="1" dirty="0">
                <a:solidFill>
                  <a:srgbClr val="232323"/>
                </a:solidFill>
                <a:latin typeface="Arial MT"/>
                <a:cs typeface="Arial MT"/>
              </a:rPr>
              <a:t>POINT</a:t>
            </a:r>
            <a:r>
              <a:rPr sz="1200" b="1" spc="-20" dirty="0">
                <a:solidFill>
                  <a:srgbClr val="232323"/>
                </a:solidFill>
                <a:latin typeface="Arial MT"/>
                <a:cs typeface="Arial MT"/>
              </a:rPr>
              <a:t> </a:t>
            </a:r>
            <a:r>
              <a:rPr sz="1200" b="1" spc="5" dirty="0">
                <a:solidFill>
                  <a:srgbClr val="232323"/>
                </a:solidFill>
                <a:latin typeface="Arial MT"/>
                <a:cs typeface="Arial MT"/>
              </a:rPr>
              <a:t>DE</a:t>
            </a:r>
            <a:r>
              <a:rPr sz="1200" b="1" spc="-25" dirty="0">
                <a:solidFill>
                  <a:srgbClr val="232323"/>
                </a:solidFill>
                <a:latin typeface="Arial MT"/>
                <a:cs typeface="Arial MT"/>
              </a:rPr>
              <a:t> </a:t>
            </a:r>
            <a:r>
              <a:rPr sz="1200" b="1" dirty="0">
                <a:solidFill>
                  <a:srgbClr val="232323"/>
                </a:solidFill>
                <a:latin typeface="Arial MT"/>
                <a:cs typeface="Arial MT"/>
              </a:rPr>
              <a:t>VUE</a:t>
            </a:r>
            <a:endParaRPr sz="1200" b="1" dirty="0">
              <a:latin typeface="Arial MT"/>
              <a:cs typeface="Arial MT"/>
            </a:endParaRPr>
          </a:p>
          <a:p>
            <a:pPr marL="253365" marR="117475" indent="-253365">
              <a:lnSpc>
                <a:spcPct val="102000"/>
              </a:lnSpc>
              <a:spcBef>
                <a:spcPts val="1150"/>
              </a:spcBef>
              <a:buClr>
                <a:srgbClr val="EB2A2D"/>
              </a:buClr>
              <a:buChar char="►"/>
              <a:tabLst>
                <a:tab pos="253365" algn="l"/>
              </a:tabLst>
            </a:pPr>
            <a:r>
              <a:rPr sz="1200" dirty="0">
                <a:solidFill>
                  <a:srgbClr val="232323"/>
                </a:solidFill>
                <a:latin typeface="Arial MT"/>
                <a:cs typeface="Arial MT"/>
              </a:rPr>
              <a:t>définit </a:t>
            </a:r>
            <a:r>
              <a:rPr sz="1200" spc="5" dirty="0">
                <a:solidFill>
                  <a:srgbClr val="232323"/>
                </a:solidFill>
                <a:latin typeface="Arial MT"/>
                <a:cs typeface="Arial MT"/>
              </a:rPr>
              <a:t>la perspective </a:t>
            </a:r>
            <a:r>
              <a:rPr sz="1200" spc="10" dirty="0">
                <a:solidFill>
                  <a:srgbClr val="232323"/>
                </a:solidFill>
                <a:latin typeface="Arial MT"/>
                <a:cs typeface="Arial MT"/>
              </a:rPr>
              <a:t>à </a:t>
            </a:r>
            <a:r>
              <a:rPr sz="1200" dirty="0">
                <a:solidFill>
                  <a:srgbClr val="232323"/>
                </a:solidFill>
                <a:latin typeface="Arial MT"/>
                <a:cs typeface="Arial MT"/>
              </a:rPr>
              <a:t>partir </a:t>
            </a:r>
            <a:r>
              <a:rPr sz="1200" spc="5" dirty="0">
                <a:solidFill>
                  <a:srgbClr val="232323"/>
                </a:solidFill>
                <a:latin typeface="Arial MT"/>
                <a:cs typeface="Arial MT"/>
              </a:rPr>
              <a:t>de </a:t>
            </a:r>
            <a:r>
              <a:rPr sz="1200" spc="-350" dirty="0">
                <a:solidFill>
                  <a:srgbClr val="232323"/>
                </a:solidFill>
                <a:latin typeface="Arial MT"/>
                <a:cs typeface="Arial MT"/>
              </a:rPr>
              <a:t> </a:t>
            </a:r>
            <a:r>
              <a:rPr sz="1200" spc="5" dirty="0">
                <a:solidFill>
                  <a:srgbClr val="232323"/>
                </a:solidFill>
                <a:latin typeface="Arial MT"/>
                <a:cs typeface="Arial MT"/>
              </a:rPr>
              <a:t>laquelle</a:t>
            </a:r>
            <a:r>
              <a:rPr sz="1200" spc="-5" dirty="0">
                <a:solidFill>
                  <a:srgbClr val="232323"/>
                </a:solidFill>
                <a:latin typeface="Arial MT"/>
                <a:cs typeface="Arial MT"/>
              </a:rPr>
              <a:t> </a:t>
            </a:r>
            <a:r>
              <a:rPr sz="1200" spc="5" dirty="0">
                <a:solidFill>
                  <a:srgbClr val="232323"/>
                </a:solidFill>
                <a:latin typeface="Arial MT"/>
                <a:cs typeface="Arial MT"/>
              </a:rPr>
              <a:t>une</a:t>
            </a:r>
            <a:r>
              <a:rPr sz="1200" dirty="0">
                <a:solidFill>
                  <a:srgbClr val="232323"/>
                </a:solidFill>
                <a:latin typeface="Arial MT"/>
                <a:cs typeface="Arial MT"/>
              </a:rPr>
              <a:t> </a:t>
            </a:r>
            <a:r>
              <a:rPr sz="1200" spc="10" dirty="0">
                <a:solidFill>
                  <a:srgbClr val="232323"/>
                </a:solidFill>
                <a:latin typeface="Arial MT"/>
                <a:cs typeface="Arial MT"/>
              </a:rPr>
              <a:t>vue</a:t>
            </a:r>
            <a:r>
              <a:rPr sz="1200" spc="-5" dirty="0">
                <a:solidFill>
                  <a:srgbClr val="232323"/>
                </a:solidFill>
                <a:latin typeface="Arial MT"/>
                <a:cs typeface="Arial MT"/>
              </a:rPr>
              <a:t> </a:t>
            </a:r>
            <a:r>
              <a:rPr sz="1200" spc="5" dirty="0">
                <a:solidFill>
                  <a:srgbClr val="232323"/>
                </a:solidFill>
                <a:latin typeface="Arial MT"/>
                <a:cs typeface="Arial MT"/>
              </a:rPr>
              <a:t>est</a:t>
            </a:r>
            <a:r>
              <a:rPr sz="1200" spc="-5" dirty="0">
                <a:solidFill>
                  <a:srgbClr val="232323"/>
                </a:solidFill>
                <a:latin typeface="Arial MT"/>
                <a:cs typeface="Arial MT"/>
              </a:rPr>
              <a:t> </a:t>
            </a:r>
            <a:r>
              <a:rPr sz="1200" dirty="0">
                <a:solidFill>
                  <a:srgbClr val="232323"/>
                </a:solidFill>
                <a:latin typeface="Arial MT"/>
                <a:cs typeface="Arial MT"/>
              </a:rPr>
              <a:t>prise</a:t>
            </a:r>
            <a:endParaRPr sz="1200" dirty="0">
              <a:latin typeface="Arial MT"/>
              <a:cs typeface="Arial MT"/>
            </a:endParaRPr>
          </a:p>
          <a:p>
            <a:pPr marL="252729" indent="-213360">
              <a:lnSpc>
                <a:spcPct val="100000"/>
              </a:lnSpc>
              <a:spcBef>
                <a:spcPts val="1205"/>
              </a:spcBef>
              <a:buClr>
                <a:srgbClr val="EB2A2D"/>
              </a:buClr>
              <a:buChar char="►"/>
              <a:tabLst>
                <a:tab pos="253365" algn="l"/>
              </a:tabLst>
            </a:pPr>
            <a:r>
              <a:rPr sz="1200" spc="5" dirty="0">
                <a:solidFill>
                  <a:srgbClr val="232323"/>
                </a:solidFill>
                <a:latin typeface="Arial MT"/>
                <a:cs typeface="Arial MT"/>
              </a:rPr>
              <a:t>Le</a:t>
            </a:r>
            <a:r>
              <a:rPr sz="1200" spc="-10" dirty="0">
                <a:solidFill>
                  <a:srgbClr val="232323"/>
                </a:solidFill>
                <a:latin typeface="Arial MT"/>
                <a:cs typeface="Arial MT"/>
              </a:rPr>
              <a:t> </a:t>
            </a:r>
            <a:r>
              <a:rPr sz="1200" spc="5" dirty="0">
                <a:solidFill>
                  <a:srgbClr val="232323"/>
                </a:solidFill>
                <a:latin typeface="Arial MT"/>
                <a:cs typeface="Arial MT"/>
              </a:rPr>
              <a:t>point</a:t>
            </a:r>
            <a:r>
              <a:rPr sz="1200" spc="-10" dirty="0">
                <a:solidFill>
                  <a:srgbClr val="232323"/>
                </a:solidFill>
                <a:latin typeface="Arial MT"/>
                <a:cs typeface="Arial MT"/>
              </a:rPr>
              <a:t> </a:t>
            </a:r>
            <a:r>
              <a:rPr sz="1200" spc="5" dirty="0">
                <a:solidFill>
                  <a:srgbClr val="232323"/>
                </a:solidFill>
                <a:latin typeface="Arial MT"/>
                <a:cs typeface="Arial MT"/>
              </a:rPr>
              <a:t>de</a:t>
            </a:r>
            <a:r>
              <a:rPr sz="1200" spc="-10" dirty="0">
                <a:solidFill>
                  <a:srgbClr val="232323"/>
                </a:solidFill>
                <a:latin typeface="Arial MT"/>
                <a:cs typeface="Arial MT"/>
              </a:rPr>
              <a:t> </a:t>
            </a:r>
            <a:r>
              <a:rPr sz="1200" spc="10" dirty="0">
                <a:solidFill>
                  <a:srgbClr val="232323"/>
                </a:solidFill>
                <a:latin typeface="Arial MT"/>
                <a:cs typeface="Arial MT"/>
              </a:rPr>
              <a:t>vue</a:t>
            </a:r>
            <a:r>
              <a:rPr sz="1200" spc="-10" dirty="0">
                <a:solidFill>
                  <a:srgbClr val="232323"/>
                </a:solidFill>
                <a:latin typeface="Arial MT"/>
                <a:cs typeface="Arial MT"/>
              </a:rPr>
              <a:t> </a:t>
            </a:r>
            <a:r>
              <a:rPr sz="1200" dirty="0">
                <a:solidFill>
                  <a:srgbClr val="232323"/>
                </a:solidFill>
                <a:latin typeface="Arial MT"/>
                <a:cs typeface="Arial MT"/>
              </a:rPr>
              <a:t>définit</a:t>
            </a:r>
            <a:endParaRPr sz="1200" dirty="0">
              <a:latin typeface="Arial MT"/>
              <a:cs typeface="Arial MT"/>
            </a:endParaRPr>
          </a:p>
          <a:p>
            <a:pPr marL="648335" marR="60325" lvl="1" indent="-263525">
              <a:lnSpc>
                <a:spcPct val="112799"/>
              </a:lnSpc>
              <a:spcBef>
                <a:spcPts val="350"/>
              </a:spcBef>
              <a:buClr>
                <a:srgbClr val="EB2A2D"/>
              </a:buClr>
              <a:buChar char="■"/>
              <a:tabLst>
                <a:tab pos="526415" algn="l"/>
              </a:tabLst>
            </a:pPr>
            <a:r>
              <a:rPr sz="1200" spc="-5" dirty="0">
                <a:latin typeface="Arial MT"/>
                <a:cs typeface="Arial MT"/>
              </a:rPr>
              <a:t>Comment </a:t>
            </a:r>
            <a:r>
              <a:rPr sz="1200" dirty="0">
                <a:latin typeface="Arial MT"/>
                <a:cs typeface="Arial MT"/>
              </a:rPr>
              <a:t>construire </a:t>
            </a:r>
            <a:r>
              <a:rPr sz="1200" spc="-5" dirty="0">
                <a:latin typeface="Arial MT"/>
                <a:cs typeface="Arial MT"/>
              </a:rPr>
              <a:t>et utiliser </a:t>
            </a:r>
            <a:r>
              <a:rPr sz="1200" spc="-335" dirty="0">
                <a:latin typeface="Arial MT"/>
                <a:cs typeface="Arial MT"/>
              </a:rPr>
              <a:t> </a:t>
            </a:r>
            <a:r>
              <a:rPr sz="1200" spc="-5" dirty="0">
                <a:latin typeface="Arial MT"/>
                <a:cs typeface="Arial MT"/>
              </a:rPr>
              <a:t>une </a:t>
            </a:r>
            <a:r>
              <a:rPr sz="1200" dirty="0">
                <a:latin typeface="Arial MT"/>
                <a:cs typeface="Arial MT"/>
              </a:rPr>
              <a:t>vue</a:t>
            </a:r>
          </a:p>
          <a:p>
            <a:pPr marL="654050" marR="555625" lvl="1" indent="-269240">
              <a:lnSpc>
                <a:spcPts val="1980"/>
              </a:lnSpc>
              <a:spcBef>
                <a:spcPts val="100"/>
              </a:spcBef>
              <a:buClr>
                <a:srgbClr val="EB2A2D"/>
              </a:buClr>
              <a:buChar char="■"/>
              <a:tabLst>
                <a:tab pos="518159" algn="l"/>
              </a:tabLst>
            </a:pPr>
            <a:r>
              <a:rPr sz="1100" spc="5" dirty="0">
                <a:latin typeface="Arial MT"/>
                <a:cs typeface="Arial MT"/>
              </a:rPr>
              <a:t>Informations</a:t>
            </a:r>
            <a:r>
              <a:rPr sz="1100" spc="15" dirty="0">
                <a:latin typeface="Arial MT"/>
                <a:cs typeface="Arial MT"/>
              </a:rPr>
              <a:t> </a:t>
            </a:r>
            <a:r>
              <a:rPr sz="1100" spc="10" dirty="0">
                <a:latin typeface="Arial MT"/>
                <a:cs typeface="Arial MT"/>
              </a:rPr>
              <a:t>qui</a:t>
            </a:r>
            <a:r>
              <a:rPr sz="1100" dirty="0">
                <a:latin typeface="Arial MT"/>
                <a:cs typeface="Arial MT"/>
              </a:rPr>
              <a:t> </a:t>
            </a:r>
            <a:r>
              <a:rPr sz="1100" spc="5" dirty="0">
                <a:latin typeface="Arial MT"/>
                <a:cs typeface="Arial MT"/>
              </a:rPr>
              <a:t>doivent </a:t>
            </a:r>
            <a:r>
              <a:rPr sz="1100" spc="10" dirty="0">
                <a:latin typeface="Arial MT"/>
                <a:cs typeface="Arial MT"/>
              </a:rPr>
              <a:t> </a:t>
            </a:r>
            <a:r>
              <a:rPr sz="1100" spc="5" dirty="0">
                <a:latin typeface="Arial MT"/>
                <a:cs typeface="Arial MT"/>
              </a:rPr>
              <a:t>apparaître</a:t>
            </a:r>
            <a:r>
              <a:rPr sz="1100" spc="-5" dirty="0">
                <a:latin typeface="Arial MT"/>
                <a:cs typeface="Arial MT"/>
              </a:rPr>
              <a:t> </a:t>
            </a:r>
            <a:r>
              <a:rPr sz="1100" spc="10" dirty="0">
                <a:latin typeface="Arial MT"/>
                <a:cs typeface="Arial MT"/>
              </a:rPr>
              <a:t>dans</a:t>
            </a:r>
            <a:r>
              <a:rPr sz="1100" spc="-5" dirty="0">
                <a:latin typeface="Arial MT"/>
                <a:cs typeface="Arial MT"/>
              </a:rPr>
              <a:t> </a:t>
            </a:r>
            <a:r>
              <a:rPr sz="1100" spc="5" dirty="0">
                <a:latin typeface="Arial MT"/>
                <a:cs typeface="Arial MT"/>
              </a:rPr>
              <a:t>la</a:t>
            </a:r>
            <a:r>
              <a:rPr sz="1100" spc="-5" dirty="0">
                <a:latin typeface="Arial MT"/>
                <a:cs typeface="Arial MT"/>
              </a:rPr>
              <a:t> </a:t>
            </a:r>
            <a:r>
              <a:rPr sz="1100" spc="15" dirty="0">
                <a:latin typeface="Arial MT"/>
                <a:cs typeface="Arial MT"/>
              </a:rPr>
              <a:t>vue</a:t>
            </a:r>
            <a:endParaRPr sz="1100" dirty="0">
              <a:latin typeface="Arial MT"/>
              <a:cs typeface="Arial MT"/>
            </a:endParaRPr>
          </a:p>
          <a:p>
            <a:pPr marL="515620" lvl="1" indent="-130810">
              <a:lnSpc>
                <a:spcPct val="100000"/>
              </a:lnSpc>
              <a:spcBef>
                <a:spcPts val="715"/>
              </a:spcBef>
              <a:buClr>
                <a:srgbClr val="EB2A2D"/>
              </a:buClr>
              <a:buChar char="■"/>
              <a:tabLst>
                <a:tab pos="516255" algn="l"/>
              </a:tabLst>
            </a:pPr>
            <a:r>
              <a:rPr sz="1100" dirty="0">
                <a:latin typeface="Arial MT"/>
                <a:cs typeface="Arial MT"/>
              </a:rPr>
              <a:t>Techniques</a:t>
            </a:r>
            <a:r>
              <a:rPr sz="1100" spc="10" dirty="0">
                <a:latin typeface="Arial MT"/>
                <a:cs typeface="Arial MT"/>
              </a:rPr>
              <a:t> </a:t>
            </a:r>
            <a:r>
              <a:rPr sz="1100" spc="5" dirty="0">
                <a:latin typeface="Arial MT"/>
                <a:cs typeface="Arial MT"/>
              </a:rPr>
              <a:t>de</a:t>
            </a:r>
            <a:r>
              <a:rPr sz="1100" spc="-5" dirty="0">
                <a:latin typeface="Arial MT"/>
                <a:cs typeface="Arial MT"/>
              </a:rPr>
              <a:t> </a:t>
            </a:r>
            <a:r>
              <a:rPr sz="1100" spc="5" dirty="0">
                <a:latin typeface="Arial MT"/>
                <a:cs typeface="Arial MT"/>
              </a:rPr>
              <a:t>modélisation</a:t>
            </a:r>
            <a:r>
              <a:rPr sz="1100" spc="-5" dirty="0">
                <a:latin typeface="Arial MT"/>
                <a:cs typeface="Arial MT"/>
              </a:rPr>
              <a:t> </a:t>
            </a:r>
            <a:r>
              <a:rPr sz="1100" dirty="0">
                <a:latin typeface="Arial MT"/>
                <a:cs typeface="Arial MT"/>
              </a:rPr>
              <a:t>pour</a:t>
            </a:r>
          </a:p>
          <a:p>
            <a:pPr marL="658495" marR="603885" indent="-4445">
              <a:lnSpc>
                <a:spcPts val="1420"/>
              </a:lnSpc>
              <a:spcBef>
                <a:spcPts val="335"/>
              </a:spcBef>
            </a:pPr>
            <a:r>
              <a:rPr sz="1200" spc="-5" dirty="0">
                <a:latin typeface="Arial MT"/>
                <a:cs typeface="Arial MT"/>
              </a:rPr>
              <a:t>exprimer et analyser </a:t>
            </a:r>
            <a:r>
              <a:rPr sz="1200" spc="-335" dirty="0">
                <a:latin typeface="Arial MT"/>
                <a:cs typeface="Arial MT"/>
              </a:rPr>
              <a:t> </a:t>
            </a:r>
            <a:r>
              <a:rPr sz="1200" spc="-5" dirty="0">
                <a:latin typeface="Arial MT"/>
                <a:cs typeface="Arial MT"/>
              </a:rPr>
              <a:t>information</a:t>
            </a:r>
            <a:endParaRPr sz="1200" dirty="0">
              <a:latin typeface="Arial MT"/>
              <a:cs typeface="Arial MT"/>
            </a:endParaRPr>
          </a:p>
          <a:p>
            <a:pPr marL="525780" lvl="1" indent="-140970">
              <a:lnSpc>
                <a:spcPct val="100000"/>
              </a:lnSpc>
              <a:spcBef>
                <a:spcPts val="595"/>
              </a:spcBef>
              <a:buClr>
                <a:srgbClr val="EB2A2D"/>
              </a:buClr>
              <a:buChar char="■"/>
              <a:tabLst>
                <a:tab pos="526415" algn="l"/>
              </a:tabLst>
            </a:pPr>
            <a:r>
              <a:rPr sz="1200" dirty="0">
                <a:latin typeface="Arial MT"/>
                <a:cs typeface="Arial MT"/>
              </a:rPr>
              <a:t>Justification</a:t>
            </a:r>
            <a:r>
              <a:rPr sz="1200" spc="-20" dirty="0">
                <a:latin typeface="Arial MT"/>
                <a:cs typeface="Arial MT"/>
              </a:rPr>
              <a:t> </a:t>
            </a:r>
            <a:r>
              <a:rPr sz="1200" dirty="0">
                <a:latin typeface="Arial MT"/>
                <a:cs typeface="Arial MT"/>
              </a:rPr>
              <a:t>de</a:t>
            </a:r>
            <a:r>
              <a:rPr sz="1200" spc="-15" dirty="0">
                <a:latin typeface="Arial MT"/>
                <a:cs typeface="Arial MT"/>
              </a:rPr>
              <a:t> </a:t>
            </a:r>
            <a:r>
              <a:rPr sz="1200" dirty="0">
                <a:latin typeface="Arial MT"/>
                <a:cs typeface="Arial MT"/>
              </a:rPr>
              <a:t>ces</a:t>
            </a:r>
            <a:r>
              <a:rPr sz="1200" spc="-15" dirty="0">
                <a:latin typeface="Arial MT"/>
                <a:cs typeface="Arial MT"/>
              </a:rPr>
              <a:t> </a:t>
            </a:r>
            <a:r>
              <a:rPr sz="1200" dirty="0">
                <a:latin typeface="Arial MT"/>
                <a:cs typeface="Arial MT"/>
              </a:rPr>
              <a:t>choix</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a:spLocks noGrp="1"/>
          </p:cNvSpPr>
          <p:nvPr>
            <p:ph type="title"/>
          </p:nvPr>
        </p:nvSpPr>
        <p:spPr>
          <a:xfrm>
            <a:off x="880973" y="396516"/>
            <a:ext cx="7701306" cy="321883"/>
          </a:xfrm>
          <a:prstGeom prst="rect">
            <a:avLst/>
          </a:prstGeom>
        </p:spPr>
        <p:txBody>
          <a:bodyPr vert="horz" wrap="square" lIns="0" tIns="13970" rIns="0" bIns="0" rtlCol="0">
            <a:spAutoFit/>
          </a:bodyPr>
          <a:lstStyle/>
          <a:p>
            <a:pPr marL="12700">
              <a:lnSpc>
                <a:spcPct val="100000"/>
              </a:lnSpc>
              <a:spcBef>
                <a:spcPts val="110"/>
              </a:spcBef>
            </a:pPr>
            <a:r>
              <a:rPr sz="2000" b="1" dirty="0"/>
              <a:t>Concepts de</a:t>
            </a:r>
            <a:r>
              <a:rPr sz="2000" b="1" spc="5" dirty="0"/>
              <a:t> </a:t>
            </a:r>
            <a:r>
              <a:rPr sz="2000" b="1" dirty="0"/>
              <a:t>base </a:t>
            </a:r>
            <a:r>
              <a:rPr sz="2000" b="1" spc="5" dirty="0"/>
              <a:t>contenus</a:t>
            </a:r>
            <a:r>
              <a:rPr sz="2000" b="1" dirty="0"/>
              <a:t> dans la</a:t>
            </a:r>
            <a:r>
              <a:rPr sz="2000" b="1" spc="5" dirty="0"/>
              <a:t> </a:t>
            </a:r>
            <a:r>
              <a:rPr sz="2000" b="1" dirty="0"/>
              <a:t>norme ISO/IEC</a:t>
            </a:r>
            <a:r>
              <a:rPr sz="2000" b="1" spc="5" dirty="0"/>
              <a:t> </a:t>
            </a:r>
            <a:r>
              <a:rPr sz="2000" b="1" dirty="0"/>
              <a:t>42010:2007</a:t>
            </a:r>
          </a:p>
        </p:txBody>
      </p:sp>
      <p:sp>
        <p:nvSpPr>
          <p:cNvPr id="6" name="object 6"/>
          <p:cNvSpPr txBox="1"/>
          <p:nvPr/>
        </p:nvSpPr>
        <p:spPr>
          <a:xfrm>
            <a:off x="212852" y="6409221"/>
            <a:ext cx="173355" cy="322580"/>
          </a:xfrm>
          <a:prstGeom prst="rect">
            <a:avLst/>
          </a:prstGeom>
        </p:spPr>
        <p:txBody>
          <a:bodyPr vert="horz" wrap="square" lIns="0" tIns="0" rIns="0" bIns="0" rtlCol="0">
            <a:spAutoFit/>
          </a:bodyPr>
          <a:lstStyle/>
          <a:p>
            <a:pPr marL="12700">
              <a:lnSpc>
                <a:spcPts val="2415"/>
              </a:lnSpc>
            </a:pPr>
            <a:r>
              <a:rPr sz="2100" spc="-5" dirty="0">
                <a:solidFill>
                  <a:srgbClr val="FFFFFF"/>
                </a:solidFill>
                <a:latin typeface="Arial MT"/>
                <a:cs typeface="Arial MT"/>
              </a:rPr>
              <a:t>1</a:t>
            </a:r>
            <a:endParaRPr sz="210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8" name="object 8"/>
          <p:cNvSpPr txBox="1">
            <a:spLocks noGrp="1"/>
          </p:cNvSpPr>
          <p:nvPr>
            <p:ph type="sldNum" sz="quarter" idx="7"/>
          </p:nvPr>
        </p:nvSpPr>
        <p:spPr>
          <a:prstGeom prst="rect">
            <a:avLst/>
          </a:prstGeom>
        </p:spPr>
        <p:txBody>
          <a:bodyPr vert="horz" wrap="square" lIns="0" tIns="19050" rIns="0" bIns="0" rtlCol="0">
            <a:spAutoFit/>
          </a:bodyPr>
          <a:lstStyle/>
          <a:p>
            <a:pPr marL="12700">
              <a:lnSpc>
                <a:spcPct val="100000"/>
              </a:lnSpc>
              <a:spcBef>
                <a:spcPts val="150"/>
              </a:spcBef>
            </a:pPr>
            <a:r>
              <a:rPr spc="5" dirty="0"/>
              <a:t>DIAPOSITIVE</a:t>
            </a:r>
            <a:r>
              <a:rPr spc="-10" dirty="0"/>
              <a:t> </a:t>
            </a:r>
            <a:fld id="{81D60167-4931-47E6-BA6A-407CBD079E47}" type="slidenum">
              <a:rPr spc="10" dirty="0"/>
              <a:t>12</a:t>
            </a:fld>
            <a:r>
              <a:rPr dirty="0"/>
              <a:t> </a:t>
            </a:r>
            <a:r>
              <a:rPr spc="10" dirty="0"/>
              <a:t>sur</a:t>
            </a:r>
            <a:r>
              <a:rPr dirty="0"/>
              <a:t> </a:t>
            </a:r>
            <a:r>
              <a:rPr spc="5" dirty="0"/>
              <a:t>40</a:t>
            </a:r>
          </a:p>
        </p:txBody>
      </p:sp>
      <p:sp>
        <p:nvSpPr>
          <p:cNvPr id="9" name="ZoneTexte 8">
            <a:extLst>
              <a:ext uri="{FF2B5EF4-FFF2-40B4-BE49-F238E27FC236}">
                <a16:creationId xmlns:a16="http://schemas.microsoft.com/office/drawing/2014/main" id="{80912EC4-C8C8-41DD-B2A8-B343DB2CC570}"/>
              </a:ext>
            </a:extLst>
          </p:cNvPr>
          <p:cNvSpPr txBox="1"/>
          <p:nvPr/>
        </p:nvSpPr>
        <p:spPr>
          <a:xfrm>
            <a:off x="212852" y="1295400"/>
            <a:ext cx="3063748" cy="4401205"/>
          </a:xfrm>
          <a:prstGeom prst="rect">
            <a:avLst/>
          </a:prstGeom>
          <a:noFill/>
        </p:spPr>
        <p:txBody>
          <a:bodyPr wrap="square" rtlCol="0">
            <a:spAutoFit/>
          </a:bodyPr>
          <a:lstStyle/>
          <a:p>
            <a:r>
              <a:rPr lang="fr-FR" sz="1400" b="1" dirty="0"/>
              <a:t>VUE</a:t>
            </a:r>
          </a:p>
          <a:p>
            <a:pPr marL="285750" indent="-285750">
              <a:buFont typeface="Wingdings" panose="05000000000000000000" pitchFamily="2" charset="2"/>
              <a:buChar char="Ø"/>
            </a:pPr>
            <a:r>
              <a:rPr lang="fr-FR" sz="1400" dirty="0"/>
              <a:t>Représentation d'un tout  système du point de vue de un ensemble de préoccupations connexes une ou plusieurs parties prenantes</a:t>
            </a:r>
          </a:p>
          <a:p>
            <a:pPr marL="285750" indent="-285750">
              <a:buFont typeface="Wingdings" panose="05000000000000000000" pitchFamily="2" charset="2"/>
              <a:buChar char="Ø"/>
            </a:pPr>
            <a:endParaRPr lang="fr-FR" sz="1400" dirty="0"/>
          </a:p>
          <a:p>
            <a:pPr marL="285750" indent="-285750">
              <a:buFont typeface="Wingdings" panose="05000000000000000000" pitchFamily="2" charset="2"/>
              <a:buChar char="Ø"/>
            </a:pPr>
            <a:r>
              <a:rPr lang="fr-FR" sz="1400" dirty="0"/>
              <a:t>Une vue est ce qui est vu depuis un point de vue</a:t>
            </a:r>
          </a:p>
          <a:p>
            <a:pPr marL="285750" indent="-285750">
              <a:buFont typeface="Wingdings" panose="05000000000000000000" pitchFamily="2" charset="2"/>
              <a:buChar char="Ø"/>
            </a:pPr>
            <a:endParaRPr lang="fr-FR" sz="1400" dirty="0"/>
          </a:p>
          <a:p>
            <a:pPr marL="285750" indent="-285750">
              <a:buFont typeface="Wingdings" panose="05000000000000000000" pitchFamily="2" charset="2"/>
              <a:buChar char="Ø"/>
            </a:pPr>
            <a:r>
              <a:rPr lang="fr-FR" sz="1400" dirty="0"/>
              <a:t>L'architecte crée des modèles à  l'aide d'outils</a:t>
            </a:r>
          </a:p>
          <a:p>
            <a:pPr marL="285750" indent="-285750">
              <a:buFont typeface="Wingdings" panose="05000000000000000000" pitchFamily="2" charset="2"/>
              <a:buChar char="Ø"/>
            </a:pPr>
            <a:endParaRPr lang="fr-FR" sz="1400" dirty="0"/>
          </a:p>
          <a:p>
            <a:pPr marL="285750" indent="-285750">
              <a:buFont typeface="Wingdings" panose="05000000000000000000" pitchFamily="2" charset="2"/>
              <a:buChar char="Ø"/>
            </a:pPr>
            <a:r>
              <a:rPr lang="fr-FR" sz="1400" dirty="0"/>
              <a:t>Une vue comprendra parties sélectionnées d'un ou  plusieurs modèles</a:t>
            </a:r>
          </a:p>
          <a:p>
            <a:pPr marL="285750" indent="-285750">
              <a:buFont typeface="Wingdings" panose="05000000000000000000" pitchFamily="2" charset="2"/>
              <a:buChar char="Ø"/>
            </a:pPr>
            <a:endParaRPr lang="fr-FR" sz="1400" dirty="0"/>
          </a:p>
          <a:p>
            <a:pPr marL="742950" lvl="1" indent="-285750">
              <a:buFont typeface="Wingdings" panose="05000000000000000000" pitchFamily="2" charset="2"/>
              <a:buChar char="§"/>
            </a:pPr>
            <a:r>
              <a:rPr lang="fr-FR" sz="1400" dirty="0"/>
              <a:t>choisi pour démontrer que les préoccupations des parties prenantes  soient prises en compte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a:spLocks noGrp="1"/>
          </p:cNvSpPr>
          <p:nvPr>
            <p:ph type="title"/>
          </p:nvPr>
        </p:nvSpPr>
        <p:spPr>
          <a:xfrm>
            <a:off x="880972" y="368700"/>
            <a:ext cx="8263027" cy="321883"/>
          </a:xfrm>
          <a:prstGeom prst="rect">
            <a:avLst/>
          </a:prstGeom>
        </p:spPr>
        <p:txBody>
          <a:bodyPr vert="horz" wrap="square" lIns="0" tIns="13970" rIns="0" bIns="0" rtlCol="0">
            <a:spAutoFit/>
          </a:bodyPr>
          <a:lstStyle/>
          <a:p>
            <a:pPr marL="12700">
              <a:lnSpc>
                <a:spcPct val="100000"/>
              </a:lnSpc>
              <a:spcBef>
                <a:spcPts val="110"/>
              </a:spcBef>
            </a:pPr>
            <a:r>
              <a:rPr sz="2000" b="1" dirty="0"/>
              <a:t>Concepts de</a:t>
            </a:r>
            <a:r>
              <a:rPr sz="2000" b="1" spc="5" dirty="0"/>
              <a:t> </a:t>
            </a:r>
            <a:r>
              <a:rPr sz="2000" b="1" dirty="0"/>
              <a:t>base </a:t>
            </a:r>
            <a:r>
              <a:rPr sz="2000" b="1" spc="5" dirty="0"/>
              <a:t>contenus</a:t>
            </a:r>
            <a:r>
              <a:rPr sz="2000" b="1" dirty="0"/>
              <a:t> dans la</a:t>
            </a:r>
            <a:r>
              <a:rPr sz="2000" b="1" spc="5" dirty="0"/>
              <a:t> </a:t>
            </a:r>
            <a:r>
              <a:rPr sz="2000" b="1" dirty="0"/>
              <a:t>norme ISO/IEC</a:t>
            </a:r>
            <a:r>
              <a:rPr sz="2000" b="1" spc="5" dirty="0"/>
              <a:t> </a:t>
            </a:r>
            <a:r>
              <a:rPr sz="2000" b="1" dirty="0"/>
              <a:t>42010:2007</a:t>
            </a:r>
          </a:p>
        </p:txBody>
      </p:sp>
      <p:sp>
        <p:nvSpPr>
          <p:cNvPr id="5" name="object 5"/>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6" name="object 6"/>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13</a:t>
            </a:fld>
            <a:r>
              <a:rPr dirty="0"/>
              <a:t> </a:t>
            </a:r>
            <a:r>
              <a:rPr spc="10" dirty="0"/>
              <a:t>sur</a:t>
            </a:r>
            <a:r>
              <a:rPr dirty="0"/>
              <a:t> </a:t>
            </a:r>
            <a:r>
              <a:rPr spc="5" dirty="0"/>
              <a:t>40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2754875" y="3397132"/>
            <a:ext cx="4558030" cy="159385"/>
          </a:xfrm>
          <a:prstGeom prst="rect">
            <a:avLst/>
          </a:prstGeom>
        </p:spPr>
        <p:txBody>
          <a:bodyPr vert="horz" wrap="square" lIns="0" tIns="15875" rIns="0" bIns="0" rtlCol="0">
            <a:spAutoFit/>
          </a:bodyPr>
          <a:lstStyle/>
          <a:p>
            <a:pPr marL="12700">
              <a:lnSpc>
                <a:spcPct val="100000"/>
              </a:lnSpc>
              <a:spcBef>
                <a:spcPts val="125"/>
              </a:spcBef>
            </a:pPr>
            <a:r>
              <a:rPr sz="850" spc="10" dirty="0">
                <a:latin typeface="Arial MT"/>
                <a:cs typeface="Arial MT"/>
              </a:rPr>
              <a:t>Diagramme de </a:t>
            </a:r>
            <a:r>
              <a:rPr sz="850" spc="5" dirty="0">
                <a:latin typeface="Arial MT"/>
                <a:cs typeface="Arial MT"/>
              </a:rPr>
              <a:t>boîtes</a:t>
            </a:r>
            <a:r>
              <a:rPr sz="850" spc="15" dirty="0">
                <a:latin typeface="Arial MT"/>
                <a:cs typeface="Arial MT"/>
              </a:rPr>
              <a:t> </a:t>
            </a:r>
            <a:r>
              <a:rPr sz="850" spc="5" dirty="0">
                <a:latin typeface="Arial MT"/>
                <a:cs typeface="Arial MT"/>
              </a:rPr>
              <a:t>imbriquées.</a:t>
            </a:r>
            <a:r>
              <a:rPr sz="850" spc="10" dirty="0">
                <a:latin typeface="Arial MT"/>
                <a:cs typeface="Arial MT"/>
              </a:rPr>
              <a:t> </a:t>
            </a:r>
            <a:r>
              <a:rPr sz="850" spc="5" dirty="0">
                <a:latin typeface="Arial MT"/>
                <a:cs typeface="Arial MT"/>
              </a:rPr>
              <a:t>Bleu</a:t>
            </a:r>
            <a:r>
              <a:rPr sz="850" spc="20" dirty="0">
                <a:latin typeface="Arial MT"/>
                <a:cs typeface="Arial MT"/>
              </a:rPr>
              <a:t> </a:t>
            </a:r>
            <a:r>
              <a:rPr sz="850" spc="10" dirty="0">
                <a:latin typeface="Arial MT"/>
                <a:cs typeface="Arial MT"/>
              </a:rPr>
              <a:t>= </a:t>
            </a:r>
            <a:r>
              <a:rPr sz="850" spc="5" dirty="0">
                <a:latin typeface="Arial MT"/>
                <a:cs typeface="Arial MT"/>
              </a:rPr>
              <a:t>emplacements</a:t>
            </a:r>
            <a:r>
              <a:rPr sz="850" spc="15" dirty="0">
                <a:latin typeface="Arial MT"/>
                <a:cs typeface="Arial MT"/>
              </a:rPr>
              <a:t> </a:t>
            </a:r>
            <a:r>
              <a:rPr sz="850" spc="-610" dirty="0">
                <a:latin typeface="Arial MT"/>
                <a:cs typeface="Arial MT"/>
              </a:rPr>
              <a:t>;</a:t>
            </a:r>
            <a:r>
              <a:rPr sz="850" spc="10" dirty="0">
                <a:latin typeface="Arial MT"/>
                <a:cs typeface="Arial MT"/>
              </a:rPr>
              <a:t> marron</a:t>
            </a:r>
            <a:r>
              <a:rPr sz="850" spc="15" dirty="0">
                <a:latin typeface="Arial MT"/>
                <a:cs typeface="Arial MT"/>
              </a:rPr>
              <a:t> </a:t>
            </a:r>
            <a:r>
              <a:rPr sz="850" spc="10" dirty="0">
                <a:latin typeface="Arial MT"/>
                <a:cs typeface="Arial MT"/>
              </a:rPr>
              <a:t>= </a:t>
            </a:r>
            <a:r>
              <a:rPr sz="850" spc="5" dirty="0">
                <a:latin typeface="Arial MT"/>
                <a:cs typeface="Arial MT"/>
              </a:rPr>
              <a:t>fonctions</a:t>
            </a:r>
            <a:r>
              <a:rPr sz="850" spc="25" dirty="0">
                <a:latin typeface="Arial MT"/>
                <a:cs typeface="Arial MT"/>
              </a:rPr>
              <a:t> </a:t>
            </a:r>
            <a:r>
              <a:rPr sz="850" spc="10" dirty="0">
                <a:latin typeface="Arial MT"/>
                <a:cs typeface="Arial MT"/>
              </a:rPr>
              <a:t>commerciales.</a:t>
            </a:r>
            <a:endParaRPr sz="850">
              <a:latin typeface="Arial MT"/>
              <a:cs typeface="Arial MT"/>
            </a:endParaRPr>
          </a:p>
        </p:txBody>
      </p:sp>
      <p:sp>
        <p:nvSpPr>
          <p:cNvPr id="16" name="object 16"/>
          <p:cNvSpPr txBox="1"/>
          <p:nvPr/>
        </p:nvSpPr>
        <p:spPr>
          <a:xfrm>
            <a:off x="212852" y="6412608"/>
            <a:ext cx="170180" cy="315595"/>
          </a:xfrm>
          <a:prstGeom prst="rect">
            <a:avLst/>
          </a:prstGeom>
        </p:spPr>
        <p:txBody>
          <a:bodyPr vert="horz" wrap="square" lIns="0" tIns="0" rIns="0" bIns="0" rtlCol="0">
            <a:spAutoFit/>
          </a:bodyPr>
          <a:lstStyle/>
          <a:p>
            <a:pPr marL="12700">
              <a:lnSpc>
                <a:spcPts val="2360"/>
              </a:lnSpc>
            </a:pPr>
            <a:r>
              <a:rPr sz="2050" spc="-5" dirty="0">
                <a:solidFill>
                  <a:srgbClr val="FFFFFF"/>
                </a:solidFill>
                <a:latin typeface="Arial MT"/>
                <a:cs typeface="Arial MT"/>
              </a:rPr>
              <a:t>1</a:t>
            </a:r>
            <a:endParaRPr sz="2050">
              <a:latin typeface="Arial MT"/>
              <a:cs typeface="Arial MT"/>
            </a:endParaRPr>
          </a:p>
        </p:txBody>
      </p:sp>
      <p:sp>
        <p:nvSpPr>
          <p:cNvPr id="17" name="object 17"/>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18" name="object 18"/>
          <p:cNvSpPr txBox="1">
            <a:spLocks noGrp="1"/>
          </p:cNvSpPr>
          <p:nvPr>
            <p:ph type="sldNum" sz="quarter" idx="7"/>
          </p:nvPr>
        </p:nvSpPr>
        <p:spPr>
          <a:prstGeom prst="rect">
            <a:avLst/>
          </a:prstGeom>
        </p:spPr>
        <p:txBody>
          <a:bodyPr vert="horz" wrap="square" lIns="0" tIns="12065" rIns="0" bIns="0" rtlCol="0">
            <a:spAutoFit/>
          </a:bodyPr>
          <a:lstStyle/>
          <a:p>
            <a:pPr marL="12700">
              <a:lnSpc>
                <a:spcPct val="100000"/>
              </a:lnSpc>
              <a:spcBef>
                <a:spcPts val="95"/>
              </a:spcBef>
            </a:pPr>
            <a:r>
              <a:rPr spc="5" dirty="0"/>
              <a:t>DIAPOSITIVE</a:t>
            </a:r>
            <a:r>
              <a:rPr spc="-10" dirty="0"/>
              <a:t> </a:t>
            </a:r>
            <a:fld id="{81D60167-4931-47E6-BA6A-407CBD079E47}" type="slidenum">
              <a:rPr spc="10" dirty="0"/>
              <a:t>14</a:t>
            </a:fld>
            <a:r>
              <a:rPr dirty="0"/>
              <a:t> </a:t>
            </a:r>
            <a:r>
              <a:rPr spc="10" dirty="0"/>
              <a:t>sur</a:t>
            </a:r>
            <a:r>
              <a:rPr dirty="0"/>
              <a:t> </a:t>
            </a:r>
            <a:r>
              <a:rPr spc="5" dirty="0"/>
              <a:t>40</a:t>
            </a:r>
          </a:p>
        </p:txBody>
      </p:sp>
      <p:sp>
        <p:nvSpPr>
          <p:cNvPr id="4" name="object 4"/>
          <p:cNvSpPr txBox="1"/>
          <p:nvPr/>
        </p:nvSpPr>
        <p:spPr>
          <a:xfrm>
            <a:off x="2746138" y="3663831"/>
            <a:ext cx="3724275" cy="159385"/>
          </a:xfrm>
          <a:prstGeom prst="rect">
            <a:avLst/>
          </a:prstGeom>
        </p:spPr>
        <p:txBody>
          <a:bodyPr vert="horz" wrap="square" lIns="0" tIns="15875" rIns="0" bIns="0" rtlCol="0">
            <a:spAutoFit/>
          </a:bodyPr>
          <a:lstStyle/>
          <a:p>
            <a:pPr marL="12700">
              <a:lnSpc>
                <a:spcPct val="100000"/>
              </a:lnSpc>
              <a:spcBef>
                <a:spcPts val="125"/>
              </a:spcBef>
            </a:pPr>
            <a:r>
              <a:rPr sz="850" spc="5" dirty="0">
                <a:latin typeface="Arial MT"/>
                <a:cs typeface="Arial MT"/>
              </a:rPr>
              <a:t>Sémantique</a:t>
            </a:r>
            <a:r>
              <a:rPr sz="850" spc="20" dirty="0">
                <a:latin typeface="Arial MT"/>
                <a:cs typeface="Arial MT"/>
              </a:rPr>
              <a:t> </a:t>
            </a:r>
            <a:r>
              <a:rPr sz="850" spc="10" dirty="0">
                <a:latin typeface="Arial MT"/>
                <a:cs typeface="Arial MT"/>
              </a:rPr>
              <a:t>de</a:t>
            </a:r>
            <a:r>
              <a:rPr sz="850" spc="15" dirty="0">
                <a:latin typeface="Arial MT"/>
                <a:cs typeface="Arial MT"/>
              </a:rPr>
              <a:t> </a:t>
            </a:r>
            <a:r>
              <a:rPr sz="850" spc="5" dirty="0">
                <a:latin typeface="Arial MT"/>
                <a:cs typeface="Arial MT"/>
              </a:rPr>
              <a:t>l'imbrication</a:t>
            </a:r>
            <a:r>
              <a:rPr sz="850" spc="10" dirty="0">
                <a:latin typeface="Arial MT"/>
                <a:cs typeface="Arial MT"/>
              </a:rPr>
              <a:t> =</a:t>
            </a:r>
            <a:r>
              <a:rPr sz="850" spc="15" dirty="0">
                <a:latin typeface="Arial MT"/>
                <a:cs typeface="Arial MT"/>
              </a:rPr>
              <a:t> </a:t>
            </a:r>
            <a:r>
              <a:rPr sz="850" spc="5" dirty="0">
                <a:latin typeface="Arial MT"/>
                <a:cs typeface="Arial MT"/>
              </a:rPr>
              <a:t>fonctions</a:t>
            </a:r>
            <a:r>
              <a:rPr sz="850" spc="20" dirty="0">
                <a:latin typeface="Arial MT"/>
                <a:cs typeface="Arial MT"/>
              </a:rPr>
              <a:t> </a:t>
            </a:r>
            <a:r>
              <a:rPr sz="850" spc="5" dirty="0">
                <a:latin typeface="Arial MT"/>
                <a:cs typeface="Arial MT"/>
              </a:rPr>
              <a:t>exécutées</a:t>
            </a:r>
            <a:r>
              <a:rPr sz="850" spc="15" dirty="0">
                <a:latin typeface="Arial MT"/>
                <a:cs typeface="Arial MT"/>
              </a:rPr>
              <a:t> </a:t>
            </a:r>
            <a:r>
              <a:rPr sz="850" spc="5" dirty="0">
                <a:latin typeface="Arial MT"/>
                <a:cs typeface="Arial MT"/>
              </a:rPr>
              <a:t>dans</a:t>
            </a:r>
            <a:r>
              <a:rPr sz="850" spc="10" dirty="0">
                <a:latin typeface="Arial MT"/>
                <a:cs typeface="Arial MT"/>
              </a:rPr>
              <a:t> </a:t>
            </a:r>
            <a:r>
              <a:rPr sz="850" spc="5" dirty="0">
                <a:latin typeface="Arial MT"/>
                <a:cs typeface="Arial MT"/>
              </a:rPr>
              <a:t>les</a:t>
            </a:r>
            <a:r>
              <a:rPr sz="850" spc="15" dirty="0">
                <a:latin typeface="Arial MT"/>
                <a:cs typeface="Arial MT"/>
              </a:rPr>
              <a:t> </a:t>
            </a:r>
            <a:r>
              <a:rPr sz="850" spc="5" dirty="0">
                <a:latin typeface="Arial MT"/>
                <a:cs typeface="Arial MT"/>
              </a:rPr>
              <a:t>emplacements.</a:t>
            </a:r>
            <a:endParaRPr sz="850">
              <a:latin typeface="Arial MT"/>
              <a:cs typeface="Arial MT"/>
            </a:endParaRPr>
          </a:p>
        </p:txBody>
      </p:sp>
      <p:sp>
        <p:nvSpPr>
          <p:cNvPr id="5" name="object 5"/>
          <p:cNvSpPr txBox="1"/>
          <p:nvPr/>
        </p:nvSpPr>
        <p:spPr>
          <a:xfrm>
            <a:off x="1182553" y="3398401"/>
            <a:ext cx="711200" cy="372110"/>
          </a:xfrm>
          <a:prstGeom prst="rect">
            <a:avLst/>
          </a:prstGeom>
        </p:spPr>
        <p:txBody>
          <a:bodyPr vert="horz" wrap="square" lIns="0" tIns="15875" rIns="0" bIns="0" rtlCol="0">
            <a:spAutoFit/>
          </a:bodyPr>
          <a:lstStyle/>
          <a:p>
            <a:pPr marL="22860">
              <a:lnSpc>
                <a:spcPct val="100000"/>
              </a:lnSpc>
              <a:spcBef>
                <a:spcPts val="125"/>
              </a:spcBef>
            </a:pPr>
            <a:r>
              <a:rPr sz="850" spc="5" dirty="0">
                <a:latin typeface="Arial MT"/>
                <a:cs typeface="Arial MT"/>
              </a:rPr>
              <a:t>Technique</a:t>
            </a:r>
            <a:r>
              <a:rPr sz="850" spc="-45" dirty="0">
                <a:latin typeface="Arial MT"/>
                <a:cs typeface="Arial MT"/>
              </a:rPr>
              <a:t> </a:t>
            </a:r>
            <a:r>
              <a:rPr sz="850" spc="5" dirty="0">
                <a:latin typeface="Arial MT"/>
                <a:cs typeface="Arial MT"/>
              </a:rPr>
              <a:t>de</a:t>
            </a:r>
            <a:endParaRPr sz="850">
              <a:latin typeface="Arial MT"/>
              <a:cs typeface="Arial MT"/>
            </a:endParaRPr>
          </a:p>
          <a:p>
            <a:pPr marL="12700">
              <a:lnSpc>
                <a:spcPct val="100000"/>
              </a:lnSpc>
              <a:spcBef>
                <a:spcPts val="655"/>
              </a:spcBef>
            </a:pPr>
            <a:r>
              <a:rPr sz="850" spc="10" dirty="0">
                <a:latin typeface="Arial MT"/>
                <a:cs typeface="Arial MT"/>
              </a:rPr>
              <a:t>modélisation</a:t>
            </a:r>
            <a:r>
              <a:rPr sz="850" spc="5" dirty="0">
                <a:latin typeface="Arial MT"/>
                <a:cs typeface="Arial MT"/>
              </a:rPr>
              <a:t> :</a:t>
            </a:r>
            <a:endParaRPr sz="850">
              <a:latin typeface="Arial MT"/>
              <a:cs typeface="Arial MT"/>
            </a:endParaRPr>
          </a:p>
        </p:txBody>
      </p:sp>
      <p:sp>
        <p:nvSpPr>
          <p:cNvPr id="6" name="object 6"/>
          <p:cNvSpPr txBox="1"/>
          <p:nvPr/>
        </p:nvSpPr>
        <p:spPr>
          <a:xfrm>
            <a:off x="2745068" y="2056722"/>
            <a:ext cx="581660" cy="159385"/>
          </a:xfrm>
          <a:prstGeom prst="rect">
            <a:avLst/>
          </a:prstGeom>
        </p:spPr>
        <p:txBody>
          <a:bodyPr vert="horz" wrap="square" lIns="0" tIns="15875" rIns="0" bIns="0" rtlCol="0">
            <a:spAutoFit/>
          </a:bodyPr>
          <a:lstStyle/>
          <a:p>
            <a:pPr marL="12700">
              <a:lnSpc>
                <a:spcPct val="100000"/>
              </a:lnSpc>
              <a:spcBef>
                <a:spcPts val="125"/>
              </a:spcBef>
            </a:pPr>
            <a:r>
              <a:rPr sz="850" spc="5" dirty="0">
                <a:latin typeface="Arial MT"/>
                <a:cs typeface="Arial MT"/>
              </a:rPr>
              <a:t>Description</a:t>
            </a:r>
            <a:endParaRPr sz="850">
              <a:latin typeface="Arial MT"/>
              <a:cs typeface="Arial MT"/>
            </a:endParaRPr>
          </a:p>
        </p:txBody>
      </p:sp>
      <p:sp>
        <p:nvSpPr>
          <p:cNvPr id="7" name="object 7"/>
          <p:cNvSpPr txBox="1"/>
          <p:nvPr/>
        </p:nvSpPr>
        <p:spPr>
          <a:xfrm>
            <a:off x="2746138" y="2880242"/>
            <a:ext cx="5002530" cy="159385"/>
          </a:xfrm>
          <a:prstGeom prst="rect">
            <a:avLst/>
          </a:prstGeom>
        </p:spPr>
        <p:txBody>
          <a:bodyPr vert="horz" wrap="square" lIns="0" tIns="15875" rIns="0" bIns="0" rtlCol="0">
            <a:spAutoFit/>
          </a:bodyPr>
          <a:lstStyle/>
          <a:p>
            <a:pPr marL="12700">
              <a:lnSpc>
                <a:spcPct val="100000"/>
              </a:lnSpc>
              <a:spcBef>
                <a:spcPts val="125"/>
              </a:spcBef>
            </a:pPr>
            <a:r>
              <a:rPr sz="850" spc="5" dirty="0">
                <a:latin typeface="Arial MT"/>
                <a:cs typeface="Arial MT"/>
              </a:rPr>
              <a:t>Afficher</a:t>
            </a:r>
            <a:r>
              <a:rPr sz="850" spc="20" dirty="0">
                <a:latin typeface="Arial MT"/>
                <a:cs typeface="Arial MT"/>
              </a:rPr>
              <a:t> </a:t>
            </a:r>
            <a:r>
              <a:rPr sz="850" spc="5" dirty="0">
                <a:latin typeface="Arial MT"/>
                <a:cs typeface="Arial MT"/>
              </a:rPr>
              <a:t>les</a:t>
            </a:r>
            <a:r>
              <a:rPr sz="850" spc="10" dirty="0">
                <a:latin typeface="Arial MT"/>
                <a:cs typeface="Arial MT"/>
              </a:rPr>
              <a:t> relations</a:t>
            </a:r>
            <a:r>
              <a:rPr sz="850" spc="5" dirty="0">
                <a:latin typeface="Arial MT"/>
                <a:cs typeface="Arial MT"/>
              </a:rPr>
              <a:t> </a:t>
            </a:r>
            <a:r>
              <a:rPr sz="850" spc="10" dirty="0">
                <a:latin typeface="Arial MT"/>
                <a:cs typeface="Arial MT"/>
              </a:rPr>
              <a:t>de</a:t>
            </a:r>
            <a:r>
              <a:rPr sz="850" spc="15" dirty="0">
                <a:latin typeface="Arial MT"/>
                <a:cs typeface="Arial MT"/>
              </a:rPr>
              <a:t> </a:t>
            </a:r>
            <a:r>
              <a:rPr sz="850" spc="5" dirty="0">
                <a:latin typeface="Arial MT"/>
                <a:cs typeface="Arial MT"/>
              </a:rPr>
              <a:t>niveau</a:t>
            </a:r>
            <a:r>
              <a:rPr sz="850" spc="10" dirty="0">
                <a:latin typeface="Arial MT"/>
                <a:cs typeface="Arial MT"/>
              </a:rPr>
              <a:t> supérieur </a:t>
            </a:r>
            <a:r>
              <a:rPr sz="850" spc="5" dirty="0">
                <a:latin typeface="Arial MT"/>
                <a:cs typeface="Arial MT"/>
              </a:rPr>
              <a:t>entre</a:t>
            </a:r>
            <a:r>
              <a:rPr sz="850" spc="10" dirty="0">
                <a:latin typeface="Arial MT"/>
                <a:cs typeface="Arial MT"/>
              </a:rPr>
              <a:t> </a:t>
            </a:r>
            <a:r>
              <a:rPr sz="850" spc="5" dirty="0">
                <a:latin typeface="Arial MT"/>
                <a:cs typeface="Arial MT"/>
              </a:rPr>
              <a:t>les</a:t>
            </a:r>
            <a:r>
              <a:rPr sz="850" spc="15" dirty="0">
                <a:latin typeface="Arial MT"/>
                <a:cs typeface="Arial MT"/>
              </a:rPr>
              <a:t> </a:t>
            </a:r>
            <a:r>
              <a:rPr sz="850" spc="10" dirty="0">
                <a:latin typeface="Arial MT"/>
                <a:cs typeface="Arial MT"/>
              </a:rPr>
              <a:t>sites </a:t>
            </a:r>
            <a:r>
              <a:rPr sz="850" spc="5" dirty="0">
                <a:latin typeface="Arial MT"/>
                <a:cs typeface="Arial MT"/>
              </a:rPr>
              <a:t>géographiques</a:t>
            </a:r>
            <a:r>
              <a:rPr sz="850" spc="10" dirty="0">
                <a:latin typeface="Arial MT"/>
                <a:cs typeface="Arial MT"/>
              </a:rPr>
              <a:t> </a:t>
            </a:r>
            <a:r>
              <a:rPr sz="850" spc="5" dirty="0">
                <a:latin typeface="Arial MT"/>
                <a:cs typeface="Arial MT"/>
              </a:rPr>
              <a:t>et</a:t>
            </a:r>
            <a:r>
              <a:rPr sz="850" spc="10" dirty="0">
                <a:latin typeface="Arial MT"/>
                <a:cs typeface="Arial MT"/>
              </a:rPr>
              <a:t> </a:t>
            </a:r>
            <a:r>
              <a:rPr sz="850" spc="5" dirty="0">
                <a:latin typeface="Arial MT"/>
                <a:cs typeface="Arial MT"/>
              </a:rPr>
              <a:t>les</a:t>
            </a:r>
            <a:r>
              <a:rPr sz="850" spc="15" dirty="0">
                <a:latin typeface="Arial MT"/>
                <a:cs typeface="Arial MT"/>
              </a:rPr>
              <a:t> </a:t>
            </a:r>
            <a:r>
              <a:rPr sz="850" spc="5" dirty="0">
                <a:latin typeface="Arial MT"/>
                <a:cs typeface="Arial MT"/>
              </a:rPr>
              <a:t>fonctions</a:t>
            </a:r>
            <a:r>
              <a:rPr sz="850" spc="20" dirty="0">
                <a:latin typeface="Arial MT"/>
                <a:cs typeface="Arial MT"/>
              </a:rPr>
              <a:t> </a:t>
            </a:r>
            <a:r>
              <a:rPr sz="850" spc="10" dirty="0">
                <a:latin typeface="Arial MT"/>
                <a:cs typeface="Arial MT"/>
              </a:rPr>
              <a:t>commerciales</a:t>
            </a:r>
            <a:endParaRPr sz="850">
              <a:latin typeface="Arial MT"/>
              <a:cs typeface="Arial MT"/>
            </a:endParaRPr>
          </a:p>
        </p:txBody>
      </p:sp>
      <p:sp>
        <p:nvSpPr>
          <p:cNvPr id="8" name="object 8"/>
          <p:cNvSpPr txBox="1"/>
          <p:nvPr/>
        </p:nvSpPr>
        <p:spPr>
          <a:xfrm>
            <a:off x="1187546" y="2865193"/>
            <a:ext cx="741045" cy="141605"/>
          </a:xfrm>
          <a:prstGeom prst="rect">
            <a:avLst/>
          </a:prstGeom>
        </p:spPr>
        <p:txBody>
          <a:bodyPr vert="horz" wrap="square" lIns="0" tIns="13970" rIns="0" bIns="0" rtlCol="0">
            <a:spAutoFit/>
          </a:bodyPr>
          <a:lstStyle/>
          <a:p>
            <a:pPr marL="12700">
              <a:lnSpc>
                <a:spcPct val="100000"/>
              </a:lnSpc>
              <a:spcBef>
                <a:spcPts val="110"/>
              </a:spcBef>
            </a:pPr>
            <a:r>
              <a:rPr sz="750" spc="-5" dirty="0">
                <a:latin typeface="Arial MT"/>
                <a:cs typeface="Arial MT"/>
              </a:rPr>
              <a:t>Préoccupations</a:t>
            </a:r>
            <a:r>
              <a:rPr sz="750" spc="-20" dirty="0">
                <a:latin typeface="Arial MT"/>
                <a:cs typeface="Arial MT"/>
              </a:rPr>
              <a:t> </a:t>
            </a:r>
            <a:r>
              <a:rPr sz="750" dirty="0">
                <a:latin typeface="Arial MT"/>
                <a:cs typeface="Arial MT"/>
              </a:rPr>
              <a:t>:</a:t>
            </a:r>
            <a:endParaRPr sz="750">
              <a:latin typeface="Arial MT"/>
              <a:cs typeface="Arial MT"/>
            </a:endParaRPr>
          </a:p>
        </p:txBody>
      </p:sp>
      <p:sp>
        <p:nvSpPr>
          <p:cNvPr id="9" name="object 9"/>
          <p:cNvSpPr txBox="1"/>
          <p:nvPr/>
        </p:nvSpPr>
        <p:spPr>
          <a:xfrm>
            <a:off x="1185762" y="2006326"/>
            <a:ext cx="630555" cy="393065"/>
          </a:xfrm>
          <a:prstGeom prst="rect">
            <a:avLst/>
          </a:prstGeom>
        </p:spPr>
        <p:txBody>
          <a:bodyPr vert="horz" wrap="square" lIns="0" tIns="12065" rIns="0" bIns="0" rtlCol="0">
            <a:spAutoFit/>
          </a:bodyPr>
          <a:lstStyle/>
          <a:p>
            <a:pPr marL="12700" marR="5080" indent="10160">
              <a:lnSpc>
                <a:spcPct val="141900"/>
              </a:lnSpc>
              <a:spcBef>
                <a:spcPts val="95"/>
              </a:spcBef>
            </a:pPr>
            <a:r>
              <a:rPr sz="850" spc="5" dirty="0">
                <a:latin typeface="Arial MT"/>
                <a:cs typeface="Arial MT"/>
              </a:rPr>
              <a:t>Élément de </a:t>
            </a:r>
            <a:r>
              <a:rPr sz="850" spc="10" dirty="0">
                <a:latin typeface="Arial MT"/>
                <a:cs typeface="Arial MT"/>
              </a:rPr>
              <a:t> </a:t>
            </a:r>
            <a:r>
              <a:rPr sz="850" spc="5" dirty="0">
                <a:latin typeface="Arial MT"/>
                <a:cs typeface="Arial MT"/>
              </a:rPr>
              <a:t>point</a:t>
            </a:r>
            <a:r>
              <a:rPr sz="850" spc="-35" dirty="0">
                <a:latin typeface="Arial MT"/>
                <a:cs typeface="Arial MT"/>
              </a:rPr>
              <a:t> </a:t>
            </a:r>
            <a:r>
              <a:rPr sz="850" spc="10" dirty="0">
                <a:latin typeface="Arial MT"/>
                <a:cs typeface="Arial MT"/>
              </a:rPr>
              <a:t>de</a:t>
            </a:r>
            <a:r>
              <a:rPr sz="850" spc="-30" dirty="0">
                <a:latin typeface="Arial MT"/>
                <a:cs typeface="Arial MT"/>
              </a:rPr>
              <a:t> </a:t>
            </a:r>
            <a:r>
              <a:rPr sz="850" spc="10" dirty="0">
                <a:latin typeface="Arial MT"/>
                <a:cs typeface="Arial MT"/>
              </a:rPr>
              <a:t>vue</a:t>
            </a:r>
            <a:endParaRPr sz="850">
              <a:latin typeface="Arial MT"/>
              <a:cs typeface="Arial MT"/>
            </a:endParaRPr>
          </a:p>
        </p:txBody>
      </p:sp>
      <p:sp>
        <p:nvSpPr>
          <p:cNvPr id="10" name="object 10"/>
          <p:cNvSpPr txBox="1"/>
          <p:nvPr/>
        </p:nvSpPr>
        <p:spPr>
          <a:xfrm>
            <a:off x="1186128" y="2538237"/>
            <a:ext cx="992505" cy="168910"/>
          </a:xfrm>
          <a:prstGeom prst="rect">
            <a:avLst/>
          </a:prstGeom>
        </p:spPr>
        <p:txBody>
          <a:bodyPr vert="horz" wrap="square" lIns="0" tIns="17145" rIns="0" bIns="0" rtlCol="0">
            <a:spAutoFit/>
          </a:bodyPr>
          <a:lstStyle/>
          <a:p>
            <a:pPr marL="12700">
              <a:lnSpc>
                <a:spcPct val="100000"/>
              </a:lnSpc>
              <a:spcBef>
                <a:spcPts val="135"/>
              </a:spcBef>
            </a:pPr>
            <a:r>
              <a:rPr sz="900" spc="10" dirty="0">
                <a:latin typeface="Arial MT"/>
                <a:cs typeface="Arial MT"/>
              </a:rPr>
              <a:t>Parties</a:t>
            </a:r>
            <a:r>
              <a:rPr sz="900" spc="-15" dirty="0">
                <a:latin typeface="Arial MT"/>
                <a:cs typeface="Arial MT"/>
              </a:rPr>
              <a:t> </a:t>
            </a:r>
            <a:r>
              <a:rPr sz="900" spc="10" dirty="0">
                <a:latin typeface="Arial MT"/>
                <a:cs typeface="Arial MT"/>
              </a:rPr>
              <a:t>prenantes:</a:t>
            </a:r>
            <a:endParaRPr sz="900">
              <a:latin typeface="Arial MT"/>
              <a:cs typeface="Arial MT"/>
            </a:endParaRPr>
          </a:p>
        </p:txBody>
      </p:sp>
      <p:sp>
        <p:nvSpPr>
          <p:cNvPr id="11" name="object 11"/>
          <p:cNvSpPr txBox="1"/>
          <p:nvPr/>
        </p:nvSpPr>
        <p:spPr>
          <a:xfrm>
            <a:off x="2754901" y="2568066"/>
            <a:ext cx="3308350" cy="168910"/>
          </a:xfrm>
          <a:prstGeom prst="rect">
            <a:avLst/>
          </a:prstGeom>
        </p:spPr>
        <p:txBody>
          <a:bodyPr vert="horz" wrap="square" lIns="0" tIns="17145" rIns="0" bIns="0" rtlCol="0">
            <a:spAutoFit/>
          </a:bodyPr>
          <a:lstStyle/>
          <a:p>
            <a:pPr marL="12700">
              <a:lnSpc>
                <a:spcPct val="100000"/>
              </a:lnSpc>
              <a:spcBef>
                <a:spcPts val="135"/>
              </a:spcBef>
            </a:pPr>
            <a:r>
              <a:rPr sz="900" spc="10" dirty="0">
                <a:latin typeface="Arial MT"/>
                <a:cs typeface="Arial MT"/>
              </a:rPr>
              <a:t>Conseil d'administration,</a:t>
            </a:r>
            <a:r>
              <a:rPr sz="900" spc="5" dirty="0">
                <a:latin typeface="Arial MT"/>
                <a:cs typeface="Arial MT"/>
              </a:rPr>
              <a:t> </a:t>
            </a:r>
            <a:r>
              <a:rPr sz="900" spc="10" dirty="0">
                <a:latin typeface="Arial MT"/>
                <a:cs typeface="Arial MT"/>
              </a:rPr>
              <a:t>Directeur</a:t>
            </a:r>
            <a:r>
              <a:rPr sz="900" spc="15" dirty="0">
                <a:latin typeface="Arial MT"/>
                <a:cs typeface="Arial MT"/>
              </a:rPr>
              <a:t> des</a:t>
            </a:r>
            <a:r>
              <a:rPr sz="900" spc="10" dirty="0">
                <a:latin typeface="Arial MT"/>
                <a:cs typeface="Arial MT"/>
              </a:rPr>
              <a:t> </a:t>
            </a:r>
            <a:r>
              <a:rPr sz="900" spc="20" dirty="0">
                <a:latin typeface="Arial MT"/>
                <a:cs typeface="Arial MT"/>
              </a:rPr>
              <a:t>systèmes</a:t>
            </a:r>
            <a:r>
              <a:rPr sz="900" spc="10" dirty="0">
                <a:latin typeface="Arial MT"/>
                <a:cs typeface="Arial MT"/>
              </a:rPr>
              <a:t> d'information</a:t>
            </a:r>
            <a:endParaRPr sz="900">
              <a:latin typeface="Arial MT"/>
              <a:cs typeface="Arial MT"/>
            </a:endParaRPr>
          </a:p>
        </p:txBody>
      </p:sp>
      <p:sp>
        <p:nvSpPr>
          <p:cNvPr id="12" name="object 12"/>
          <p:cNvSpPr txBox="1"/>
          <p:nvPr/>
        </p:nvSpPr>
        <p:spPr>
          <a:xfrm>
            <a:off x="886078" y="1147850"/>
            <a:ext cx="6377305" cy="507365"/>
          </a:xfrm>
          <a:prstGeom prst="rect">
            <a:avLst/>
          </a:prstGeom>
        </p:spPr>
        <p:txBody>
          <a:bodyPr vert="horz" wrap="square" lIns="0" tIns="12700" rIns="0" bIns="0" rtlCol="0">
            <a:spAutoFit/>
          </a:bodyPr>
          <a:lstStyle/>
          <a:p>
            <a:pPr marL="230504" marR="5080" indent="-230504">
              <a:lnSpc>
                <a:spcPct val="117000"/>
              </a:lnSpc>
              <a:spcBef>
                <a:spcPts val="100"/>
              </a:spcBef>
              <a:buClr>
                <a:srgbClr val="EB2A2D"/>
              </a:buClr>
              <a:buChar char="►"/>
              <a:tabLst>
                <a:tab pos="230504" algn="l"/>
              </a:tabLst>
            </a:pPr>
            <a:r>
              <a:rPr sz="1350" spc="-5" dirty="0">
                <a:solidFill>
                  <a:srgbClr val="232323"/>
                </a:solidFill>
                <a:latin typeface="Arial MT"/>
                <a:cs typeface="Arial MT"/>
              </a:rPr>
              <a:t>Un point</a:t>
            </a:r>
            <a:r>
              <a:rPr sz="1350" dirty="0">
                <a:solidFill>
                  <a:srgbClr val="232323"/>
                </a:solidFill>
                <a:latin typeface="Arial MT"/>
                <a:cs typeface="Arial MT"/>
              </a:rPr>
              <a:t> </a:t>
            </a:r>
            <a:r>
              <a:rPr sz="1350" spc="-5" dirty="0">
                <a:solidFill>
                  <a:srgbClr val="232323"/>
                </a:solidFill>
                <a:latin typeface="Arial MT"/>
                <a:cs typeface="Arial MT"/>
              </a:rPr>
              <a:t>de</a:t>
            </a:r>
            <a:r>
              <a:rPr sz="1350" dirty="0">
                <a:solidFill>
                  <a:srgbClr val="232323"/>
                </a:solidFill>
                <a:latin typeface="Arial MT"/>
                <a:cs typeface="Arial MT"/>
              </a:rPr>
              <a:t> vue </a:t>
            </a:r>
            <a:r>
              <a:rPr sz="1350" spc="-5" dirty="0">
                <a:solidFill>
                  <a:srgbClr val="232323"/>
                </a:solidFill>
                <a:latin typeface="Arial MT"/>
                <a:cs typeface="Arial MT"/>
              </a:rPr>
              <a:t>utile</a:t>
            </a:r>
            <a:r>
              <a:rPr sz="1350" dirty="0">
                <a:solidFill>
                  <a:srgbClr val="232323"/>
                </a:solidFill>
                <a:latin typeface="Arial MT"/>
                <a:cs typeface="Arial MT"/>
              </a:rPr>
              <a:t> </a:t>
            </a:r>
            <a:r>
              <a:rPr sz="1350" spc="-5" dirty="0">
                <a:solidFill>
                  <a:srgbClr val="232323"/>
                </a:solidFill>
                <a:latin typeface="Arial MT"/>
                <a:cs typeface="Arial MT"/>
              </a:rPr>
              <a:t>est</a:t>
            </a:r>
            <a:r>
              <a:rPr sz="1350" dirty="0">
                <a:solidFill>
                  <a:srgbClr val="232323"/>
                </a:solidFill>
                <a:latin typeface="Arial MT"/>
                <a:cs typeface="Arial MT"/>
              </a:rPr>
              <a:t> celui </a:t>
            </a:r>
            <a:r>
              <a:rPr sz="1350" spc="-5" dirty="0">
                <a:solidFill>
                  <a:srgbClr val="232323"/>
                </a:solidFill>
                <a:latin typeface="Arial MT"/>
                <a:cs typeface="Arial MT"/>
              </a:rPr>
              <a:t>des</a:t>
            </a:r>
            <a:r>
              <a:rPr sz="1350" spc="5" dirty="0">
                <a:solidFill>
                  <a:srgbClr val="232323"/>
                </a:solidFill>
                <a:latin typeface="Arial MT"/>
                <a:cs typeface="Arial MT"/>
              </a:rPr>
              <a:t> </a:t>
            </a:r>
            <a:r>
              <a:rPr sz="1350" spc="-5" dirty="0">
                <a:solidFill>
                  <a:srgbClr val="232323"/>
                </a:solidFill>
                <a:latin typeface="Arial MT"/>
                <a:cs typeface="Arial MT"/>
              </a:rPr>
              <a:t>domaines</a:t>
            </a:r>
            <a:r>
              <a:rPr sz="1350" spc="5" dirty="0">
                <a:solidFill>
                  <a:srgbClr val="232323"/>
                </a:solidFill>
                <a:latin typeface="Arial MT"/>
                <a:cs typeface="Arial MT"/>
              </a:rPr>
              <a:t> </a:t>
            </a:r>
            <a:r>
              <a:rPr sz="1350" spc="-5" dirty="0">
                <a:solidFill>
                  <a:srgbClr val="232323"/>
                </a:solidFill>
                <a:latin typeface="Arial MT"/>
                <a:cs typeface="Arial MT"/>
              </a:rPr>
              <a:t>d'activité,</a:t>
            </a:r>
            <a:r>
              <a:rPr sz="1350" dirty="0">
                <a:solidFill>
                  <a:srgbClr val="232323"/>
                </a:solidFill>
                <a:latin typeface="Arial MT"/>
                <a:cs typeface="Arial MT"/>
              </a:rPr>
              <a:t> </a:t>
            </a:r>
            <a:r>
              <a:rPr sz="1350" spc="-5" dirty="0">
                <a:solidFill>
                  <a:srgbClr val="232323"/>
                </a:solidFill>
                <a:latin typeface="Arial MT"/>
                <a:cs typeface="Arial MT"/>
              </a:rPr>
              <a:t>illustré</a:t>
            </a:r>
            <a:r>
              <a:rPr sz="1350" spc="5" dirty="0">
                <a:solidFill>
                  <a:srgbClr val="232323"/>
                </a:solidFill>
                <a:latin typeface="Arial MT"/>
                <a:cs typeface="Arial MT"/>
              </a:rPr>
              <a:t> </a:t>
            </a:r>
            <a:r>
              <a:rPr sz="1350" spc="-5" dirty="0">
                <a:solidFill>
                  <a:srgbClr val="232323"/>
                </a:solidFill>
                <a:latin typeface="Arial MT"/>
                <a:cs typeface="Arial MT"/>
              </a:rPr>
              <a:t>par</a:t>
            </a:r>
            <a:r>
              <a:rPr sz="1350" spc="5" dirty="0">
                <a:solidFill>
                  <a:srgbClr val="232323"/>
                </a:solidFill>
                <a:latin typeface="Arial MT"/>
                <a:cs typeface="Arial MT"/>
              </a:rPr>
              <a:t> </a:t>
            </a:r>
            <a:r>
              <a:rPr sz="1350" spc="-5" dirty="0">
                <a:solidFill>
                  <a:srgbClr val="232323"/>
                </a:solidFill>
                <a:latin typeface="Arial MT"/>
                <a:cs typeface="Arial MT"/>
              </a:rPr>
              <a:t>un</a:t>
            </a:r>
            <a:r>
              <a:rPr sz="1350" dirty="0">
                <a:solidFill>
                  <a:srgbClr val="232323"/>
                </a:solidFill>
                <a:latin typeface="Arial MT"/>
                <a:cs typeface="Arial MT"/>
              </a:rPr>
              <a:t> </a:t>
            </a:r>
            <a:r>
              <a:rPr sz="1350" spc="-5" dirty="0">
                <a:solidFill>
                  <a:srgbClr val="232323"/>
                </a:solidFill>
                <a:latin typeface="Arial MT"/>
                <a:cs typeface="Arial MT"/>
              </a:rPr>
              <a:t>exemple</a:t>
            </a:r>
            <a:r>
              <a:rPr sz="1350" spc="5" dirty="0">
                <a:solidFill>
                  <a:srgbClr val="232323"/>
                </a:solidFill>
                <a:latin typeface="Arial MT"/>
                <a:cs typeface="Arial MT"/>
              </a:rPr>
              <a:t> </a:t>
            </a:r>
            <a:r>
              <a:rPr sz="1350" spc="-5" dirty="0">
                <a:solidFill>
                  <a:srgbClr val="232323"/>
                </a:solidFill>
                <a:latin typeface="Arial MT"/>
                <a:cs typeface="Arial MT"/>
              </a:rPr>
              <a:t>de </a:t>
            </a:r>
            <a:r>
              <a:rPr sz="1350" spc="-360" dirty="0">
                <a:solidFill>
                  <a:srgbClr val="232323"/>
                </a:solidFill>
                <a:latin typeface="Arial MT"/>
                <a:cs typeface="Arial MT"/>
              </a:rPr>
              <a:t> </a:t>
            </a:r>
            <a:r>
              <a:rPr sz="1350" spc="-5" dirty="0">
                <a:solidFill>
                  <a:srgbClr val="232323"/>
                </a:solidFill>
                <a:latin typeface="Arial MT"/>
                <a:cs typeface="Arial MT"/>
              </a:rPr>
              <a:t>Le</a:t>
            </a:r>
            <a:r>
              <a:rPr sz="1350" spc="-10" dirty="0">
                <a:solidFill>
                  <a:srgbClr val="232323"/>
                </a:solidFill>
                <a:latin typeface="Arial MT"/>
                <a:cs typeface="Arial MT"/>
              </a:rPr>
              <a:t> </a:t>
            </a:r>
            <a:r>
              <a:rPr sz="1350" spc="-5" dirty="0">
                <a:solidFill>
                  <a:srgbClr val="232323"/>
                </a:solidFill>
                <a:latin typeface="Arial MT"/>
                <a:cs typeface="Arial MT"/>
              </a:rPr>
              <a:t>groupe</a:t>
            </a:r>
            <a:r>
              <a:rPr sz="1350" dirty="0">
                <a:solidFill>
                  <a:srgbClr val="232323"/>
                </a:solidFill>
                <a:latin typeface="Arial MT"/>
                <a:cs typeface="Arial MT"/>
              </a:rPr>
              <a:t> </a:t>
            </a:r>
            <a:r>
              <a:rPr sz="1350" spc="-5" dirty="0">
                <a:solidFill>
                  <a:srgbClr val="232323"/>
                </a:solidFill>
                <a:latin typeface="Arial MT"/>
                <a:cs typeface="Arial MT"/>
              </a:rPr>
              <a:t>ouvert</a:t>
            </a:r>
            <a:r>
              <a:rPr sz="1350" dirty="0">
                <a:solidFill>
                  <a:srgbClr val="232323"/>
                </a:solidFill>
                <a:latin typeface="Arial MT"/>
                <a:cs typeface="Arial MT"/>
              </a:rPr>
              <a:t> </a:t>
            </a:r>
            <a:r>
              <a:rPr sz="1350" spc="-10" dirty="0">
                <a:solidFill>
                  <a:srgbClr val="232323"/>
                </a:solidFill>
                <a:latin typeface="Arial MT"/>
                <a:cs typeface="Arial MT"/>
              </a:rPr>
              <a:t>lui­même</a:t>
            </a:r>
            <a:endParaRPr sz="1350">
              <a:latin typeface="Arial MT"/>
              <a:cs typeface="Arial MT"/>
            </a:endParaRPr>
          </a:p>
        </p:txBody>
      </p:sp>
      <p:sp>
        <p:nvSpPr>
          <p:cNvPr id="13" name="object 13"/>
          <p:cNvSpPr txBox="1">
            <a:spLocks noGrp="1"/>
          </p:cNvSpPr>
          <p:nvPr>
            <p:ph type="title"/>
          </p:nvPr>
        </p:nvSpPr>
        <p:spPr>
          <a:xfrm>
            <a:off x="864818" y="409504"/>
            <a:ext cx="7288581" cy="323165"/>
          </a:xfrm>
          <a:prstGeom prst="rect">
            <a:avLst/>
          </a:prstGeom>
        </p:spPr>
        <p:txBody>
          <a:bodyPr vert="horz" wrap="square" lIns="0" tIns="15240" rIns="0" bIns="0" rtlCol="0">
            <a:spAutoFit/>
          </a:bodyPr>
          <a:lstStyle/>
          <a:p>
            <a:pPr marL="12700">
              <a:lnSpc>
                <a:spcPct val="100000"/>
              </a:lnSpc>
              <a:spcBef>
                <a:spcPts val="120"/>
              </a:spcBef>
            </a:pPr>
            <a:r>
              <a:rPr sz="2000" b="1" spc="5" dirty="0"/>
              <a:t>Exemple</a:t>
            </a:r>
            <a:r>
              <a:rPr sz="2000" b="1" spc="15" dirty="0"/>
              <a:t> </a:t>
            </a:r>
            <a:r>
              <a:rPr sz="2000" b="1" spc="10" dirty="0"/>
              <a:t>simple</a:t>
            </a:r>
            <a:r>
              <a:rPr sz="2000" b="1" spc="-5" dirty="0"/>
              <a:t> </a:t>
            </a:r>
            <a:r>
              <a:rPr sz="2000" b="1" spc="5" dirty="0"/>
              <a:t>d'un</a:t>
            </a:r>
            <a:r>
              <a:rPr sz="2000" b="1" spc="-5" dirty="0"/>
              <a:t> </a:t>
            </a:r>
            <a:r>
              <a:rPr sz="2000" b="1" spc="5" dirty="0"/>
              <a:t>point</a:t>
            </a:r>
            <a:r>
              <a:rPr sz="2000" b="1" spc="-5" dirty="0"/>
              <a:t> </a:t>
            </a:r>
            <a:r>
              <a:rPr sz="2000" b="1" spc="5" dirty="0"/>
              <a:t>de</a:t>
            </a:r>
            <a:r>
              <a:rPr sz="2000" b="1" spc="-5" dirty="0"/>
              <a:t> </a:t>
            </a:r>
            <a:r>
              <a:rPr sz="2000" b="1" spc="10" dirty="0"/>
              <a:t>vue</a:t>
            </a:r>
            <a:r>
              <a:rPr sz="2000" b="1" spc="-5" dirty="0"/>
              <a:t> </a:t>
            </a:r>
            <a:r>
              <a:rPr sz="2000" b="1" spc="5" dirty="0"/>
              <a:t>et</a:t>
            </a:r>
            <a:r>
              <a:rPr sz="2000" b="1" spc="-5" dirty="0"/>
              <a:t> </a:t>
            </a:r>
            <a:r>
              <a:rPr sz="2000" b="1" spc="5" dirty="0"/>
              <a:t>d'une</a:t>
            </a:r>
            <a:r>
              <a:rPr sz="2000" b="1" dirty="0"/>
              <a:t> </a:t>
            </a:r>
            <a:r>
              <a:rPr sz="2000" b="1" spc="10" dirty="0"/>
              <a:t>vue</a:t>
            </a:r>
            <a:endParaRPr sz="2000" b="1" dirty="0"/>
          </a:p>
        </p:txBody>
      </p:sp>
      <p:sp>
        <p:nvSpPr>
          <p:cNvPr id="14" name="object 14"/>
          <p:cNvSpPr txBox="1"/>
          <p:nvPr/>
        </p:nvSpPr>
        <p:spPr>
          <a:xfrm>
            <a:off x="835220" y="4515033"/>
            <a:ext cx="7418070" cy="242570"/>
          </a:xfrm>
          <a:prstGeom prst="rect">
            <a:avLst/>
          </a:prstGeom>
        </p:spPr>
        <p:txBody>
          <a:bodyPr vert="horz" wrap="square" lIns="0" tIns="15240" rIns="0" bIns="0" rtlCol="0">
            <a:spAutoFit/>
          </a:bodyPr>
          <a:lstStyle/>
          <a:p>
            <a:pPr marL="241300" indent="-229235">
              <a:lnSpc>
                <a:spcPct val="100000"/>
              </a:lnSpc>
              <a:spcBef>
                <a:spcPts val="120"/>
              </a:spcBef>
              <a:buClr>
                <a:srgbClr val="EB2A2D"/>
              </a:buClr>
              <a:buChar char="►"/>
              <a:tabLst>
                <a:tab pos="241935" algn="l"/>
              </a:tabLst>
            </a:pPr>
            <a:r>
              <a:rPr sz="1400" spc="5" dirty="0">
                <a:solidFill>
                  <a:srgbClr val="232323"/>
                </a:solidFill>
                <a:latin typeface="Arial MT"/>
                <a:cs typeface="Arial MT"/>
              </a:rPr>
              <a:t>Les diapositives </a:t>
            </a:r>
            <a:r>
              <a:rPr sz="1400" spc="10" dirty="0">
                <a:solidFill>
                  <a:srgbClr val="232323"/>
                </a:solidFill>
                <a:latin typeface="Arial MT"/>
                <a:cs typeface="Arial MT"/>
              </a:rPr>
              <a:t>suivantes</a:t>
            </a:r>
            <a:r>
              <a:rPr sz="1400" dirty="0">
                <a:solidFill>
                  <a:srgbClr val="232323"/>
                </a:solidFill>
                <a:latin typeface="Arial MT"/>
                <a:cs typeface="Arial MT"/>
              </a:rPr>
              <a:t> </a:t>
            </a:r>
            <a:r>
              <a:rPr sz="1400" spc="10" dirty="0">
                <a:solidFill>
                  <a:srgbClr val="232323"/>
                </a:solidFill>
                <a:latin typeface="Arial MT"/>
                <a:cs typeface="Arial MT"/>
              </a:rPr>
              <a:t>montrent</a:t>
            </a:r>
            <a:r>
              <a:rPr sz="1400" spc="5" dirty="0">
                <a:solidFill>
                  <a:srgbClr val="232323"/>
                </a:solidFill>
                <a:latin typeface="Arial MT"/>
                <a:cs typeface="Arial MT"/>
              </a:rPr>
              <a:t> </a:t>
            </a:r>
            <a:r>
              <a:rPr sz="1400" spc="10" dirty="0">
                <a:solidFill>
                  <a:srgbClr val="232323"/>
                </a:solidFill>
                <a:latin typeface="Arial MT"/>
                <a:cs typeface="Arial MT"/>
              </a:rPr>
              <a:t>2</a:t>
            </a:r>
            <a:r>
              <a:rPr sz="1400" dirty="0">
                <a:solidFill>
                  <a:srgbClr val="232323"/>
                </a:solidFill>
                <a:latin typeface="Arial MT"/>
                <a:cs typeface="Arial MT"/>
              </a:rPr>
              <a:t> </a:t>
            </a:r>
            <a:r>
              <a:rPr sz="1400" spc="10" dirty="0">
                <a:solidFill>
                  <a:srgbClr val="232323"/>
                </a:solidFill>
                <a:latin typeface="Arial MT"/>
                <a:cs typeface="Arial MT"/>
              </a:rPr>
              <a:t>vues</a:t>
            </a:r>
            <a:r>
              <a:rPr sz="1400" dirty="0">
                <a:solidFill>
                  <a:srgbClr val="232323"/>
                </a:solidFill>
                <a:latin typeface="Arial MT"/>
                <a:cs typeface="Arial MT"/>
              </a:rPr>
              <a:t> différentes</a:t>
            </a:r>
            <a:r>
              <a:rPr sz="1400" spc="5" dirty="0">
                <a:solidFill>
                  <a:srgbClr val="232323"/>
                </a:solidFill>
                <a:latin typeface="Arial MT"/>
                <a:cs typeface="Arial MT"/>
              </a:rPr>
              <a:t> qui abordent le</a:t>
            </a:r>
            <a:r>
              <a:rPr sz="1400" spc="10" dirty="0">
                <a:solidFill>
                  <a:srgbClr val="232323"/>
                </a:solidFill>
                <a:latin typeface="Arial MT"/>
                <a:cs typeface="Arial MT"/>
              </a:rPr>
              <a:t> </a:t>
            </a:r>
            <a:r>
              <a:rPr sz="1400" spc="15" dirty="0">
                <a:solidFill>
                  <a:srgbClr val="232323"/>
                </a:solidFill>
                <a:latin typeface="Arial MT"/>
                <a:cs typeface="Arial MT"/>
              </a:rPr>
              <a:t>même</a:t>
            </a:r>
            <a:r>
              <a:rPr sz="1400" dirty="0">
                <a:solidFill>
                  <a:srgbClr val="232323"/>
                </a:solidFill>
                <a:latin typeface="Arial MT"/>
                <a:cs typeface="Arial MT"/>
              </a:rPr>
              <a:t> </a:t>
            </a:r>
            <a:r>
              <a:rPr sz="1400" spc="5" dirty="0">
                <a:solidFill>
                  <a:srgbClr val="232323"/>
                </a:solidFill>
                <a:latin typeface="Arial MT"/>
                <a:cs typeface="Arial MT"/>
              </a:rPr>
              <a:t>point</a:t>
            </a:r>
            <a:r>
              <a:rPr sz="1400" dirty="0">
                <a:solidFill>
                  <a:srgbClr val="232323"/>
                </a:solidFill>
                <a:latin typeface="Arial MT"/>
                <a:cs typeface="Arial MT"/>
              </a:rPr>
              <a:t> </a:t>
            </a:r>
            <a:r>
              <a:rPr sz="1400" spc="5" dirty="0">
                <a:solidFill>
                  <a:srgbClr val="232323"/>
                </a:solidFill>
                <a:latin typeface="Arial MT"/>
                <a:cs typeface="Arial MT"/>
              </a:rPr>
              <a:t>de</a:t>
            </a:r>
            <a:r>
              <a:rPr sz="1400" spc="10" dirty="0">
                <a:solidFill>
                  <a:srgbClr val="232323"/>
                </a:solidFill>
                <a:latin typeface="Arial MT"/>
                <a:cs typeface="Arial MT"/>
              </a:rPr>
              <a:t> vue</a:t>
            </a:r>
            <a:endParaRPr sz="1400">
              <a:latin typeface="Arial MT"/>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a:spLocks noGrp="1"/>
          </p:cNvSpPr>
          <p:nvPr>
            <p:ph type="title"/>
          </p:nvPr>
        </p:nvSpPr>
        <p:spPr>
          <a:xfrm>
            <a:off x="858723" y="329208"/>
            <a:ext cx="6304077" cy="350096"/>
          </a:xfrm>
          <a:prstGeom prst="rect">
            <a:avLst/>
          </a:prstGeom>
        </p:spPr>
        <p:txBody>
          <a:bodyPr vert="horz" wrap="square" lIns="0" tIns="11430" rIns="0" bIns="0" rtlCol="0">
            <a:spAutoFit/>
          </a:bodyPr>
          <a:lstStyle/>
          <a:p>
            <a:pPr marL="12700">
              <a:lnSpc>
                <a:spcPct val="100000"/>
              </a:lnSpc>
              <a:spcBef>
                <a:spcPts val="90"/>
              </a:spcBef>
            </a:pPr>
            <a:r>
              <a:rPr sz="2200" b="1" spc="-10" dirty="0"/>
              <a:t>Vue</a:t>
            </a:r>
            <a:r>
              <a:rPr sz="2200" b="1" spc="-15" dirty="0"/>
              <a:t> </a:t>
            </a:r>
            <a:r>
              <a:rPr sz="2200" b="1" spc="-10" dirty="0"/>
              <a:t>–</a:t>
            </a:r>
            <a:r>
              <a:rPr sz="2200" b="1" spc="-15" dirty="0"/>
              <a:t> </a:t>
            </a:r>
            <a:r>
              <a:rPr lang="fr-CM" sz="2200" b="1" spc="-10" dirty="0"/>
              <a:t>Th</a:t>
            </a:r>
            <a:r>
              <a:rPr sz="2200" b="1" spc="-10" dirty="0"/>
              <a:t>e</a:t>
            </a:r>
            <a:r>
              <a:rPr lang="fr-CM" sz="2200" b="1" spc="-10" dirty="0"/>
              <a:t> Open </a:t>
            </a:r>
            <a:r>
              <a:rPr sz="2200" b="1" spc="-10" dirty="0"/>
              <a:t>Group</a:t>
            </a:r>
            <a:r>
              <a:rPr lang="fr-CM" sz="2200" b="1" spc="-10" dirty="0"/>
              <a:t> </a:t>
            </a:r>
            <a:r>
              <a:rPr sz="2200" b="1" spc="-10" dirty="0" err="1"/>
              <a:t>en</a:t>
            </a:r>
            <a:r>
              <a:rPr sz="2200" b="1" spc="-15" dirty="0"/>
              <a:t> 2000</a:t>
            </a:r>
            <a:endParaRPr sz="2200" b="1" dirty="0"/>
          </a:p>
        </p:txBody>
      </p:sp>
      <p:sp>
        <p:nvSpPr>
          <p:cNvPr id="5" name="object 5"/>
          <p:cNvSpPr txBox="1"/>
          <p:nvPr/>
        </p:nvSpPr>
        <p:spPr>
          <a:xfrm>
            <a:off x="212852" y="6412608"/>
            <a:ext cx="170180" cy="315595"/>
          </a:xfrm>
          <a:prstGeom prst="rect">
            <a:avLst/>
          </a:prstGeom>
        </p:spPr>
        <p:txBody>
          <a:bodyPr vert="horz" wrap="square" lIns="0" tIns="0" rIns="0" bIns="0" rtlCol="0">
            <a:spAutoFit/>
          </a:bodyPr>
          <a:lstStyle/>
          <a:p>
            <a:pPr marL="12700">
              <a:lnSpc>
                <a:spcPts val="2360"/>
              </a:lnSpc>
            </a:pPr>
            <a:r>
              <a:rPr sz="2050" spc="-5" dirty="0">
                <a:solidFill>
                  <a:srgbClr val="FFFFFF"/>
                </a:solidFill>
                <a:latin typeface="Arial MT"/>
                <a:cs typeface="Arial MT"/>
              </a:rPr>
              <a:t>1</a:t>
            </a:r>
            <a:endParaRPr sz="20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7" name="object 7"/>
          <p:cNvSpPr txBox="1">
            <a:spLocks noGrp="1"/>
          </p:cNvSpPr>
          <p:nvPr>
            <p:ph type="sldNum" sz="quarter" idx="7"/>
          </p:nvPr>
        </p:nvSpPr>
        <p:spPr>
          <a:prstGeom prst="rect">
            <a:avLst/>
          </a:prstGeom>
        </p:spPr>
        <p:txBody>
          <a:bodyPr vert="horz" wrap="square" lIns="0" tIns="12065" rIns="0" bIns="0" rtlCol="0">
            <a:spAutoFit/>
          </a:bodyPr>
          <a:lstStyle/>
          <a:p>
            <a:pPr marL="12700">
              <a:lnSpc>
                <a:spcPct val="100000"/>
              </a:lnSpc>
              <a:spcBef>
                <a:spcPts val="95"/>
              </a:spcBef>
            </a:pPr>
            <a:r>
              <a:rPr spc="5" dirty="0"/>
              <a:t>DIAPOSITIVE</a:t>
            </a:r>
            <a:r>
              <a:rPr spc="-10" dirty="0"/>
              <a:t> </a:t>
            </a:r>
            <a:fld id="{81D60167-4931-47E6-BA6A-407CBD079E47}" type="slidenum">
              <a:rPr spc="10" dirty="0"/>
              <a:t>15</a:t>
            </a:fld>
            <a:r>
              <a:rPr dirty="0"/>
              <a:t> </a:t>
            </a:r>
            <a:r>
              <a:rPr spc="10" dirty="0"/>
              <a:t>sur</a:t>
            </a:r>
            <a:r>
              <a:rPr dirty="0"/>
              <a:t> </a:t>
            </a:r>
            <a:r>
              <a:rPr spc="5" dirty="0"/>
              <a:t>40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2781655" y="3238219"/>
            <a:ext cx="3281045" cy="654685"/>
          </a:xfrm>
          <a:prstGeom prst="rect">
            <a:avLst/>
          </a:prstGeom>
        </p:spPr>
        <p:txBody>
          <a:bodyPr vert="horz" wrap="square" lIns="0" tIns="11430" rIns="0" bIns="0" rtlCol="0">
            <a:spAutoFit/>
          </a:bodyPr>
          <a:lstStyle/>
          <a:p>
            <a:pPr marL="12700">
              <a:lnSpc>
                <a:spcPts val="2390"/>
              </a:lnSpc>
              <a:spcBef>
                <a:spcPts val="90"/>
              </a:spcBef>
            </a:pPr>
            <a:r>
              <a:rPr sz="2050" spc="-10" dirty="0">
                <a:latin typeface="Arial MT"/>
                <a:cs typeface="Arial MT"/>
              </a:rPr>
              <a:t>Le</a:t>
            </a:r>
            <a:r>
              <a:rPr sz="2050" spc="-15" dirty="0">
                <a:latin typeface="Arial MT"/>
                <a:cs typeface="Arial MT"/>
              </a:rPr>
              <a:t> </a:t>
            </a:r>
            <a:r>
              <a:rPr sz="2050" spc="-10" dirty="0">
                <a:latin typeface="Arial MT"/>
                <a:cs typeface="Arial MT"/>
              </a:rPr>
              <a:t>point de </a:t>
            </a:r>
            <a:r>
              <a:rPr sz="2050" spc="-5" dirty="0">
                <a:latin typeface="Arial MT"/>
                <a:cs typeface="Arial MT"/>
              </a:rPr>
              <a:t>vue</a:t>
            </a:r>
            <a:r>
              <a:rPr sz="2050" spc="-15" dirty="0">
                <a:latin typeface="Arial MT"/>
                <a:cs typeface="Arial MT"/>
              </a:rPr>
              <a:t> </a:t>
            </a:r>
            <a:r>
              <a:rPr sz="2050" spc="-10" dirty="0">
                <a:latin typeface="Arial MT"/>
                <a:cs typeface="Arial MT"/>
              </a:rPr>
              <a:t>est le même</a:t>
            </a:r>
            <a:endParaRPr sz="2050">
              <a:latin typeface="Arial MT"/>
              <a:cs typeface="Arial MT"/>
            </a:endParaRPr>
          </a:p>
          <a:p>
            <a:pPr marL="12700">
              <a:lnSpc>
                <a:spcPts val="2570"/>
              </a:lnSpc>
            </a:pPr>
            <a:r>
              <a:rPr sz="2200" dirty="0">
                <a:latin typeface="Arial MT"/>
                <a:cs typeface="Arial MT"/>
              </a:rPr>
              <a:t>La</a:t>
            </a:r>
            <a:r>
              <a:rPr sz="2200" spc="-15" dirty="0">
                <a:latin typeface="Arial MT"/>
                <a:cs typeface="Arial MT"/>
              </a:rPr>
              <a:t> </a:t>
            </a:r>
            <a:r>
              <a:rPr sz="2200" spc="5" dirty="0">
                <a:latin typeface="Arial MT"/>
                <a:cs typeface="Arial MT"/>
              </a:rPr>
              <a:t>vue</a:t>
            </a:r>
            <a:r>
              <a:rPr sz="2200" spc="-10" dirty="0">
                <a:latin typeface="Arial MT"/>
                <a:cs typeface="Arial MT"/>
              </a:rPr>
              <a:t> </a:t>
            </a:r>
            <a:r>
              <a:rPr sz="2200" dirty="0">
                <a:latin typeface="Arial MT"/>
                <a:cs typeface="Arial MT"/>
              </a:rPr>
              <a:t>est</a:t>
            </a:r>
            <a:r>
              <a:rPr sz="2200" spc="-10" dirty="0">
                <a:latin typeface="Arial MT"/>
                <a:cs typeface="Arial MT"/>
              </a:rPr>
              <a:t> </a:t>
            </a:r>
            <a:r>
              <a:rPr sz="2200" spc="-5" dirty="0">
                <a:latin typeface="Arial MT"/>
                <a:cs typeface="Arial MT"/>
              </a:rPr>
              <a:t>différente</a:t>
            </a:r>
            <a:endParaRPr sz="2200">
              <a:latin typeface="Arial MT"/>
              <a:cs typeface="Arial MT"/>
            </a:endParaRPr>
          </a:p>
        </p:txBody>
      </p:sp>
      <p:sp>
        <p:nvSpPr>
          <p:cNvPr id="6" name="object 6"/>
          <p:cNvSpPr txBox="1"/>
          <p:nvPr/>
        </p:nvSpPr>
        <p:spPr>
          <a:xfrm>
            <a:off x="212852" y="6412608"/>
            <a:ext cx="170180" cy="315595"/>
          </a:xfrm>
          <a:prstGeom prst="rect">
            <a:avLst/>
          </a:prstGeom>
        </p:spPr>
        <p:txBody>
          <a:bodyPr vert="horz" wrap="square" lIns="0" tIns="0" rIns="0" bIns="0" rtlCol="0">
            <a:spAutoFit/>
          </a:bodyPr>
          <a:lstStyle/>
          <a:p>
            <a:pPr marL="12700">
              <a:lnSpc>
                <a:spcPts val="2360"/>
              </a:lnSpc>
            </a:pPr>
            <a:r>
              <a:rPr sz="2050" spc="-5" dirty="0">
                <a:solidFill>
                  <a:srgbClr val="FFFFFF"/>
                </a:solidFill>
                <a:latin typeface="Arial MT"/>
                <a:cs typeface="Arial MT"/>
              </a:rPr>
              <a:t>1</a:t>
            </a:r>
            <a:endParaRPr sz="20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8" name="object 8"/>
          <p:cNvSpPr txBox="1">
            <a:spLocks noGrp="1"/>
          </p:cNvSpPr>
          <p:nvPr>
            <p:ph type="sldNum" sz="quarter" idx="7"/>
          </p:nvPr>
        </p:nvSpPr>
        <p:spPr>
          <a:prstGeom prst="rect">
            <a:avLst/>
          </a:prstGeom>
        </p:spPr>
        <p:txBody>
          <a:bodyPr vert="horz" wrap="square" lIns="0" tIns="12065" rIns="0" bIns="0" rtlCol="0">
            <a:spAutoFit/>
          </a:bodyPr>
          <a:lstStyle/>
          <a:p>
            <a:pPr marL="12700">
              <a:lnSpc>
                <a:spcPct val="100000"/>
              </a:lnSpc>
              <a:spcBef>
                <a:spcPts val="95"/>
              </a:spcBef>
            </a:pPr>
            <a:r>
              <a:rPr spc="5" dirty="0"/>
              <a:t>DIAPOSITIVE</a:t>
            </a:r>
            <a:r>
              <a:rPr spc="-10" dirty="0"/>
              <a:t> </a:t>
            </a:r>
            <a:fld id="{81D60167-4931-47E6-BA6A-407CBD079E47}" type="slidenum">
              <a:rPr spc="10" dirty="0"/>
              <a:t>16</a:t>
            </a:fld>
            <a:r>
              <a:rPr dirty="0"/>
              <a:t> </a:t>
            </a:r>
            <a:r>
              <a:rPr spc="10" dirty="0"/>
              <a:t>sur</a:t>
            </a:r>
            <a:r>
              <a:rPr dirty="0"/>
              <a:t> </a:t>
            </a:r>
            <a:r>
              <a:rPr spc="5" dirty="0"/>
              <a:t>40</a:t>
            </a:r>
          </a:p>
        </p:txBody>
      </p:sp>
      <p:sp>
        <p:nvSpPr>
          <p:cNvPr id="4" name="object 4"/>
          <p:cNvSpPr txBox="1">
            <a:spLocks noGrp="1"/>
          </p:cNvSpPr>
          <p:nvPr>
            <p:ph type="title"/>
          </p:nvPr>
        </p:nvSpPr>
        <p:spPr>
          <a:xfrm>
            <a:off x="858723" y="398371"/>
            <a:ext cx="5084877" cy="327013"/>
          </a:xfrm>
          <a:prstGeom prst="rect">
            <a:avLst/>
          </a:prstGeom>
        </p:spPr>
        <p:txBody>
          <a:bodyPr vert="horz" wrap="square" lIns="0" tIns="11430" rIns="0" bIns="0" rtlCol="0">
            <a:spAutoFit/>
          </a:bodyPr>
          <a:lstStyle/>
          <a:p>
            <a:pPr marL="12700">
              <a:lnSpc>
                <a:spcPct val="100000"/>
              </a:lnSpc>
              <a:spcBef>
                <a:spcPts val="90"/>
              </a:spcBef>
            </a:pPr>
            <a:r>
              <a:rPr sz="2050" b="1" spc="-10" dirty="0"/>
              <a:t>Vue</a:t>
            </a:r>
            <a:r>
              <a:rPr sz="2050" b="1" spc="-15" dirty="0"/>
              <a:t> </a:t>
            </a:r>
            <a:r>
              <a:rPr sz="2050" b="1" spc="-5" dirty="0"/>
              <a:t>–</a:t>
            </a:r>
            <a:r>
              <a:rPr sz="2050" b="1" spc="-15" dirty="0"/>
              <a:t> </a:t>
            </a:r>
            <a:r>
              <a:rPr lang="fr-CM" sz="2000" b="1" spc="-10" dirty="0"/>
              <a:t>The Open Group</a:t>
            </a:r>
            <a:r>
              <a:rPr sz="2050" b="1" spc="-10" dirty="0"/>
              <a:t> en</a:t>
            </a:r>
            <a:r>
              <a:rPr sz="2050" b="1" spc="-15" dirty="0"/>
              <a:t> </a:t>
            </a:r>
            <a:r>
              <a:rPr sz="2050" b="1" spc="-10" dirty="0"/>
              <a:t>2008</a:t>
            </a:r>
            <a:endParaRPr sz="205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889122" y="1218517"/>
            <a:ext cx="7302500" cy="3829685"/>
          </a:xfrm>
          <a:prstGeom prst="rect">
            <a:avLst/>
          </a:prstGeom>
        </p:spPr>
        <p:txBody>
          <a:bodyPr vert="horz" wrap="square" lIns="0" tIns="13335" rIns="0" bIns="0" rtlCol="0">
            <a:spAutoFit/>
          </a:bodyPr>
          <a:lstStyle/>
          <a:p>
            <a:pPr marL="246379" indent="-234315">
              <a:lnSpc>
                <a:spcPct val="100000"/>
              </a:lnSpc>
              <a:spcBef>
                <a:spcPts val="105"/>
              </a:spcBef>
              <a:buClr>
                <a:srgbClr val="EB2A2D"/>
              </a:buClr>
              <a:buChar char="►"/>
              <a:tabLst>
                <a:tab pos="247015" algn="l"/>
              </a:tabLst>
            </a:pPr>
            <a:r>
              <a:rPr sz="1450" dirty="0">
                <a:latin typeface="Arial MT"/>
                <a:cs typeface="Arial MT"/>
              </a:rPr>
              <a:t>Le choix des</a:t>
            </a:r>
            <a:r>
              <a:rPr sz="1450" spc="5" dirty="0">
                <a:latin typeface="Arial MT"/>
                <a:cs typeface="Arial MT"/>
              </a:rPr>
              <a:t> </a:t>
            </a:r>
            <a:r>
              <a:rPr sz="1450" dirty="0">
                <a:latin typeface="Arial MT"/>
                <a:cs typeface="Arial MT"/>
              </a:rPr>
              <a:t>vues</a:t>
            </a:r>
            <a:r>
              <a:rPr sz="1450" spc="5" dirty="0">
                <a:latin typeface="Arial MT"/>
                <a:cs typeface="Arial MT"/>
              </a:rPr>
              <a:t> </a:t>
            </a:r>
            <a:r>
              <a:rPr sz="1450" dirty="0">
                <a:latin typeface="Arial MT"/>
                <a:cs typeface="Arial MT"/>
              </a:rPr>
              <a:t>à</a:t>
            </a:r>
            <a:r>
              <a:rPr sz="1450" spc="5" dirty="0">
                <a:latin typeface="Arial MT"/>
                <a:cs typeface="Arial MT"/>
              </a:rPr>
              <a:t> </a:t>
            </a:r>
            <a:r>
              <a:rPr sz="1450" spc="-5" dirty="0">
                <a:latin typeface="Arial MT"/>
                <a:cs typeface="Arial MT"/>
              </a:rPr>
              <a:t>développer</a:t>
            </a:r>
            <a:r>
              <a:rPr sz="1450" spc="5" dirty="0">
                <a:latin typeface="Arial MT"/>
                <a:cs typeface="Arial MT"/>
              </a:rPr>
              <a:t> </a:t>
            </a:r>
            <a:r>
              <a:rPr sz="1450" spc="-5" dirty="0">
                <a:latin typeface="Arial MT"/>
                <a:cs typeface="Arial MT"/>
              </a:rPr>
              <a:t>est</a:t>
            </a:r>
            <a:r>
              <a:rPr sz="1450" dirty="0">
                <a:latin typeface="Arial MT"/>
                <a:cs typeface="Arial MT"/>
              </a:rPr>
              <a:t> une</a:t>
            </a:r>
            <a:r>
              <a:rPr sz="1450" spc="5" dirty="0">
                <a:latin typeface="Arial MT"/>
                <a:cs typeface="Arial MT"/>
              </a:rPr>
              <a:t> </a:t>
            </a:r>
            <a:r>
              <a:rPr sz="1450" spc="-5" dirty="0">
                <a:latin typeface="Arial MT"/>
                <a:cs typeface="Arial MT"/>
              </a:rPr>
              <a:t>décision</a:t>
            </a:r>
            <a:r>
              <a:rPr sz="1450" spc="5" dirty="0">
                <a:latin typeface="Arial MT"/>
                <a:cs typeface="Arial MT"/>
              </a:rPr>
              <a:t> </a:t>
            </a:r>
            <a:r>
              <a:rPr sz="1450" dirty="0">
                <a:latin typeface="Arial MT"/>
                <a:cs typeface="Arial MT"/>
              </a:rPr>
              <a:t>clé</a:t>
            </a:r>
            <a:r>
              <a:rPr sz="1450" spc="5" dirty="0">
                <a:latin typeface="Arial MT"/>
                <a:cs typeface="Arial MT"/>
              </a:rPr>
              <a:t> </a:t>
            </a:r>
            <a:r>
              <a:rPr sz="1450" dirty="0">
                <a:latin typeface="Arial MT"/>
                <a:cs typeface="Arial MT"/>
              </a:rPr>
              <a:t>de</a:t>
            </a:r>
            <a:r>
              <a:rPr sz="1450" spc="5" dirty="0">
                <a:latin typeface="Arial MT"/>
                <a:cs typeface="Arial MT"/>
              </a:rPr>
              <a:t> </a:t>
            </a:r>
            <a:r>
              <a:rPr sz="1450" spc="-5" dirty="0">
                <a:latin typeface="Arial MT"/>
                <a:cs typeface="Arial MT"/>
              </a:rPr>
              <a:t>l'architecte</a:t>
            </a:r>
            <a:endParaRPr sz="1450">
              <a:latin typeface="Arial MT"/>
              <a:cs typeface="Arial MT"/>
            </a:endParaRPr>
          </a:p>
          <a:p>
            <a:pPr marL="246379" indent="-234315">
              <a:lnSpc>
                <a:spcPct val="100000"/>
              </a:lnSpc>
              <a:spcBef>
                <a:spcPts val="1260"/>
              </a:spcBef>
              <a:buClr>
                <a:srgbClr val="EB2A2D"/>
              </a:buClr>
              <a:buChar char="►"/>
              <a:tabLst>
                <a:tab pos="247015" algn="l"/>
              </a:tabLst>
            </a:pPr>
            <a:r>
              <a:rPr sz="1450" spc="-5" dirty="0">
                <a:latin typeface="Arial MT"/>
                <a:cs typeface="Arial MT"/>
              </a:rPr>
              <a:t>L'architecte</a:t>
            </a:r>
            <a:r>
              <a:rPr sz="1450" dirty="0">
                <a:latin typeface="Arial MT"/>
                <a:cs typeface="Arial MT"/>
              </a:rPr>
              <a:t> a</a:t>
            </a:r>
            <a:r>
              <a:rPr sz="1450" spc="5" dirty="0">
                <a:latin typeface="Arial MT"/>
                <a:cs typeface="Arial MT"/>
              </a:rPr>
              <a:t> </a:t>
            </a:r>
            <a:r>
              <a:rPr sz="1450" spc="-5" dirty="0">
                <a:latin typeface="Arial MT"/>
                <a:cs typeface="Arial MT"/>
              </a:rPr>
              <a:t>la</a:t>
            </a:r>
            <a:r>
              <a:rPr sz="1450" dirty="0">
                <a:latin typeface="Arial MT"/>
                <a:cs typeface="Arial MT"/>
              </a:rPr>
              <a:t> responsabilité de s'assurer</a:t>
            </a:r>
            <a:endParaRPr sz="1450">
              <a:latin typeface="Arial MT"/>
              <a:cs typeface="Arial MT"/>
            </a:endParaRPr>
          </a:p>
          <a:p>
            <a:pPr marL="624840" marR="41275" lvl="1" indent="-267970">
              <a:lnSpc>
                <a:spcPct val="138000"/>
              </a:lnSpc>
              <a:spcBef>
                <a:spcPts val="505"/>
              </a:spcBef>
              <a:buClr>
                <a:srgbClr val="EB2A2D"/>
              </a:buClr>
              <a:buChar char="■"/>
              <a:tabLst>
                <a:tab pos="520700" algn="l"/>
              </a:tabLst>
            </a:pPr>
            <a:r>
              <a:rPr sz="1450" spc="-5" dirty="0">
                <a:latin typeface="Arial MT"/>
                <a:cs typeface="Arial MT"/>
              </a:rPr>
              <a:t>Exhaustivité</a:t>
            </a:r>
            <a:r>
              <a:rPr sz="1450" spc="75" dirty="0">
                <a:latin typeface="Arial MT"/>
                <a:cs typeface="Arial MT"/>
              </a:rPr>
              <a:t> </a:t>
            </a:r>
            <a:r>
              <a:rPr sz="1450" dirty="0">
                <a:latin typeface="Arial MT"/>
                <a:cs typeface="Arial MT"/>
              </a:rPr>
              <a:t>(adéquation</a:t>
            </a:r>
            <a:r>
              <a:rPr sz="1450" spc="45" dirty="0">
                <a:latin typeface="Arial MT"/>
                <a:cs typeface="Arial MT"/>
              </a:rPr>
              <a:t> </a:t>
            </a:r>
            <a:r>
              <a:rPr sz="1450" dirty="0">
                <a:latin typeface="Arial MT"/>
                <a:cs typeface="Arial MT"/>
              </a:rPr>
              <a:t>à</a:t>
            </a:r>
            <a:r>
              <a:rPr sz="1450" spc="50" dirty="0">
                <a:latin typeface="Arial MT"/>
                <a:cs typeface="Arial MT"/>
              </a:rPr>
              <a:t> </a:t>
            </a:r>
            <a:r>
              <a:rPr sz="1450" spc="-5" dirty="0">
                <a:latin typeface="Arial MT"/>
                <a:cs typeface="Arial MT"/>
              </a:rPr>
              <a:t>l'usage)</a:t>
            </a:r>
            <a:r>
              <a:rPr sz="1450" spc="55" dirty="0">
                <a:latin typeface="Arial MT"/>
                <a:cs typeface="Arial MT"/>
              </a:rPr>
              <a:t> </a:t>
            </a:r>
            <a:r>
              <a:rPr sz="1450" dirty="0">
                <a:latin typeface="Arial MT"/>
                <a:cs typeface="Arial MT"/>
              </a:rPr>
              <a:t>de</a:t>
            </a:r>
            <a:r>
              <a:rPr sz="1450" spc="50" dirty="0">
                <a:latin typeface="Arial MT"/>
                <a:cs typeface="Arial MT"/>
              </a:rPr>
              <a:t> </a:t>
            </a:r>
            <a:r>
              <a:rPr sz="1450" spc="-5" dirty="0">
                <a:latin typeface="Arial MT"/>
                <a:cs typeface="Arial MT"/>
              </a:rPr>
              <a:t>l'architecture,</a:t>
            </a:r>
            <a:r>
              <a:rPr sz="1450" spc="50" dirty="0">
                <a:latin typeface="Arial MT"/>
                <a:cs typeface="Arial MT"/>
              </a:rPr>
              <a:t> </a:t>
            </a:r>
            <a:r>
              <a:rPr sz="1450" dirty="0">
                <a:latin typeface="Arial MT"/>
                <a:cs typeface="Arial MT"/>
              </a:rPr>
              <a:t>en</a:t>
            </a:r>
            <a:r>
              <a:rPr sz="1450" spc="50" dirty="0">
                <a:latin typeface="Arial MT"/>
                <a:cs typeface="Arial MT"/>
              </a:rPr>
              <a:t> </a:t>
            </a:r>
            <a:r>
              <a:rPr sz="1450" spc="-5" dirty="0">
                <a:latin typeface="Arial MT"/>
                <a:cs typeface="Arial MT"/>
              </a:rPr>
              <a:t>termes</a:t>
            </a:r>
            <a:r>
              <a:rPr sz="1450" spc="65" dirty="0">
                <a:latin typeface="Arial MT"/>
                <a:cs typeface="Arial MT"/>
              </a:rPr>
              <a:t> </a:t>
            </a:r>
            <a:r>
              <a:rPr sz="1450" dirty="0">
                <a:latin typeface="Arial MT"/>
                <a:cs typeface="Arial MT"/>
              </a:rPr>
              <a:t>de</a:t>
            </a:r>
            <a:r>
              <a:rPr sz="1450" spc="50" dirty="0">
                <a:latin typeface="Arial MT"/>
                <a:cs typeface="Arial MT"/>
              </a:rPr>
              <a:t> </a:t>
            </a:r>
            <a:r>
              <a:rPr sz="1450" spc="-5" dirty="0">
                <a:latin typeface="Arial MT"/>
                <a:cs typeface="Arial MT"/>
              </a:rPr>
              <a:t>prise</a:t>
            </a:r>
            <a:r>
              <a:rPr sz="1450" spc="50" dirty="0">
                <a:latin typeface="Arial MT"/>
                <a:cs typeface="Arial MT"/>
              </a:rPr>
              <a:t> </a:t>
            </a:r>
            <a:r>
              <a:rPr sz="1450" spc="-5" dirty="0">
                <a:latin typeface="Arial MT"/>
                <a:cs typeface="Arial MT"/>
              </a:rPr>
              <a:t>en </a:t>
            </a:r>
            <a:r>
              <a:rPr sz="1450" dirty="0">
                <a:latin typeface="Arial MT"/>
                <a:cs typeface="Arial MT"/>
              </a:rPr>
              <a:t> compte</a:t>
            </a:r>
            <a:r>
              <a:rPr sz="1450" spc="5" dirty="0">
                <a:latin typeface="Arial MT"/>
                <a:cs typeface="Arial MT"/>
              </a:rPr>
              <a:t> </a:t>
            </a:r>
            <a:r>
              <a:rPr sz="1450" spc="-5" dirty="0">
                <a:latin typeface="Arial MT"/>
                <a:cs typeface="Arial MT"/>
              </a:rPr>
              <a:t>adéquate</a:t>
            </a:r>
            <a:r>
              <a:rPr sz="1450" spc="15" dirty="0">
                <a:latin typeface="Arial MT"/>
                <a:cs typeface="Arial MT"/>
              </a:rPr>
              <a:t> </a:t>
            </a:r>
            <a:r>
              <a:rPr sz="1450" dirty="0">
                <a:latin typeface="Arial MT"/>
                <a:cs typeface="Arial MT"/>
              </a:rPr>
              <a:t>de</a:t>
            </a:r>
            <a:r>
              <a:rPr sz="1450" spc="10" dirty="0">
                <a:latin typeface="Arial MT"/>
                <a:cs typeface="Arial MT"/>
              </a:rPr>
              <a:t> </a:t>
            </a:r>
            <a:r>
              <a:rPr sz="1450" spc="-5" dirty="0">
                <a:latin typeface="Arial MT"/>
                <a:cs typeface="Arial MT"/>
              </a:rPr>
              <a:t>toutes</a:t>
            </a:r>
            <a:r>
              <a:rPr sz="1450" spc="20" dirty="0">
                <a:latin typeface="Arial MT"/>
                <a:cs typeface="Arial MT"/>
              </a:rPr>
              <a:t> </a:t>
            </a:r>
            <a:r>
              <a:rPr sz="1450" spc="-5" dirty="0">
                <a:latin typeface="Arial MT"/>
                <a:cs typeface="Arial MT"/>
              </a:rPr>
              <a:t>les</a:t>
            </a:r>
            <a:r>
              <a:rPr sz="1450" spc="10" dirty="0">
                <a:latin typeface="Arial MT"/>
                <a:cs typeface="Arial MT"/>
              </a:rPr>
              <a:t> </a:t>
            </a:r>
            <a:r>
              <a:rPr sz="1450" spc="-5" dirty="0">
                <a:latin typeface="Arial MT"/>
                <a:cs typeface="Arial MT"/>
              </a:rPr>
              <a:t>préoccupations</a:t>
            </a:r>
            <a:r>
              <a:rPr sz="1450" spc="15" dirty="0">
                <a:latin typeface="Arial MT"/>
                <a:cs typeface="Arial MT"/>
              </a:rPr>
              <a:t> </a:t>
            </a:r>
            <a:r>
              <a:rPr sz="1450" spc="-5" dirty="0">
                <a:latin typeface="Arial MT"/>
                <a:cs typeface="Arial MT"/>
              </a:rPr>
              <a:t>pertinentes</a:t>
            </a:r>
            <a:r>
              <a:rPr sz="1450" spc="15" dirty="0">
                <a:latin typeface="Arial MT"/>
                <a:cs typeface="Arial MT"/>
              </a:rPr>
              <a:t> </a:t>
            </a:r>
            <a:r>
              <a:rPr sz="1450" dirty="0">
                <a:latin typeface="Arial MT"/>
                <a:cs typeface="Arial MT"/>
              </a:rPr>
              <a:t>des</a:t>
            </a:r>
            <a:r>
              <a:rPr sz="1450" spc="10" dirty="0">
                <a:latin typeface="Arial MT"/>
                <a:cs typeface="Arial MT"/>
              </a:rPr>
              <a:t> </a:t>
            </a:r>
            <a:r>
              <a:rPr sz="1450" spc="-5" dirty="0">
                <a:latin typeface="Arial MT"/>
                <a:cs typeface="Arial MT"/>
              </a:rPr>
              <a:t>parties</a:t>
            </a:r>
            <a:r>
              <a:rPr sz="1450" spc="15" dirty="0">
                <a:latin typeface="Arial MT"/>
                <a:cs typeface="Arial MT"/>
              </a:rPr>
              <a:t> </a:t>
            </a:r>
            <a:r>
              <a:rPr sz="1450" spc="-5" dirty="0">
                <a:latin typeface="Arial MT"/>
                <a:cs typeface="Arial MT"/>
              </a:rPr>
              <a:t>prenantes</a:t>
            </a:r>
            <a:endParaRPr sz="1450">
              <a:latin typeface="Arial MT"/>
              <a:cs typeface="Arial MT"/>
            </a:endParaRPr>
          </a:p>
          <a:p>
            <a:pPr marL="624840" marR="1076960" lvl="1" indent="-267970">
              <a:lnSpc>
                <a:spcPct val="118500"/>
              </a:lnSpc>
              <a:spcBef>
                <a:spcPts val="830"/>
              </a:spcBef>
              <a:buClr>
                <a:srgbClr val="EB2A2D"/>
              </a:buClr>
              <a:buChar char="■"/>
              <a:tabLst>
                <a:tab pos="520700" algn="l"/>
              </a:tabLst>
            </a:pPr>
            <a:r>
              <a:rPr sz="1450" spc="-5" dirty="0">
                <a:latin typeface="Arial MT"/>
                <a:cs typeface="Arial MT"/>
              </a:rPr>
              <a:t>Intégrité</a:t>
            </a:r>
            <a:r>
              <a:rPr sz="1450" spc="20" dirty="0">
                <a:latin typeface="Arial MT"/>
                <a:cs typeface="Arial MT"/>
              </a:rPr>
              <a:t> </a:t>
            </a:r>
            <a:r>
              <a:rPr sz="1450" dirty="0">
                <a:latin typeface="Arial MT"/>
                <a:cs typeface="Arial MT"/>
              </a:rPr>
              <a:t>de</a:t>
            </a:r>
            <a:r>
              <a:rPr sz="1450" spc="5" dirty="0">
                <a:latin typeface="Arial MT"/>
                <a:cs typeface="Arial MT"/>
              </a:rPr>
              <a:t> </a:t>
            </a:r>
            <a:r>
              <a:rPr sz="1450" spc="-5" dirty="0">
                <a:latin typeface="Arial MT"/>
                <a:cs typeface="Arial MT"/>
              </a:rPr>
              <a:t>l'architecture,</a:t>
            </a:r>
            <a:r>
              <a:rPr sz="1450" spc="5" dirty="0">
                <a:latin typeface="Arial MT"/>
                <a:cs typeface="Arial MT"/>
              </a:rPr>
              <a:t> </a:t>
            </a:r>
            <a:r>
              <a:rPr sz="1450" dirty="0">
                <a:latin typeface="Arial MT"/>
                <a:cs typeface="Arial MT"/>
              </a:rPr>
              <a:t>en</a:t>
            </a:r>
            <a:r>
              <a:rPr sz="1450" spc="10" dirty="0">
                <a:latin typeface="Arial MT"/>
                <a:cs typeface="Arial MT"/>
              </a:rPr>
              <a:t> </a:t>
            </a:r>
            <a:r>
              <a:rPr sz="1450" spc="-5" dirty="0">
                <a:latin typeface="Arial MT"/>
                <a:cs typeface="Arial MT"/>
              </a:rPr>
              <a:t>termes</a:t>
            </a:r>
            <a:r>
              <a:rPr sz="1450" spc="15" dirty="0">
                <a:latin typeface="Arial MT"/>
                <a:cs typeface="Arial MT"/>
              </a:rPr>
              <a:t> </a:t>
            </a:r>
            <a:r>
              <a:rPr sz="1450" dirty="0">
                <a:latin typeface="Arial MT"/>
                <a:cs typeface="Arial MT"/>
              </a:rPr>
              <a:t>de</a:t>
            </a:r>
            <a:r>
              <a:rPr sz="1450" spc="5" dirty="0">
                <a:latin typeface="Arial MT"/>
                <a:cs typeface="Arial MT"/>
              </a:rPr>
              <a:t> </a:t>
            </a:r>
            <a:r>
              <a:rPr sz="1450" dirty="0">
                <a:latin typeface="Arial MT"/>
                <a:cs typeface="Arial MT"/>
              </a:rPr>
              <a:t>connexion des</a:t>
            </a:r>
            <a:r>
              <a:rPr sz="1450" spc="10" dirty="0">
                <a:latin typeface="Arial MT"/>
                <a:cs typeface="Arial MT"/>
              </a:rPr>
              <a:t> </a:t>
            </a:r>
            <a:r>
              <a:rPr sz="1450" dirty="0">
                <a:latin typeface="Arial MT"/>
                <a:cs typeface="Arial MT"/>
              </a:rPr>
              <a:t>vues</a:t>
            </a:r>
            <a:r>
              <a:rPr sz="1450" spc="5" dirty="0">
                <a:latin typeface="Arial MT"/>
                <a:cs typeface="Arial MT"/>
              </a:rPr>
              <a:t> </a:t>
            </a:r>
            <a:r>
              <a:rPr sz="1450" dirty="0">
                <a:latin typeface="Arial MT"/>
                <a:cs typeface="Arial MT"/>
              </a:rPr>
              <a:t>à</a:t>
            </a:r>
            <a:r>
              <a:rPr sz="1450" spc="5" dirty="0">
                <a:latin typeface="Arial MT"/>
                <a:cs typeface="Arial MT"/>
              </a:rPr>
              <a:t> </a:t>
            </a:r>
            <a:r>
              <a:rPr sz="1450" dirty="0">
                <a:latin typeface="Arial MT"/>
                <a:cs typeface="Arial MT"/>
              </a:rPr>
              <a:t>chaque </a:t>
            </a:r>
            <a:r>
              <a:rPr sz="1450" spc="-385" dirty="0">
                <a:latin typeface="Arial MT"/>
                <a:cs typeface="Arial MT"/>
              </a:rPr>
              <a:t> </a:t>
            </a:r>
            <a:r>
              <a:rPr sz="1450" spc="-5" dirty="0">
                <a:latin typeface="Arial MT"/>
                <a:cs typeface="Arial MT"/>
              </a:rPr>
              <a:t>autre</a:t>
            </a:r>
            <a:endParaRPr sz="1450">
              <a:latin typeface="Arial MT"/>
              <a:cs typeface="Arial MT"/>
            </a:endParaRPr>
          </a:p>
          <a:p>
            <a:pPr lvl="1">
              <a:lnSpc>
                <a:spcPct val="100000"/>
              </a:lnSpc>
              <a:buChar char="■"/>
            </a:pPr>
            <a:endParaRPr sz="1350">
              <a:latin typeface="Arial MT"/>
              <a:cs typeface="Arial MT"/>
            </a:endParaRPr>
          </a:p>
          <a:p>
            <a:pPr marL="514984" lvl="1" indent="-158115">
              <a:lnSpc>
                <a:spcPct val="100000"/>
              </a:lnSpc>
              <a:buClr>
                <a:srgbClr val="EB2A2D"/>
              </a:buClr>
              <a:buChar char="■"/>
              <a:tabLst>
                <a:tab pos="515620" algn="l"/>
              </a:tabLst>
            </a:pPr>
            <a:r>
              <a:rPr sz="1400" spc="-5" dirty="0">
                <a:latin typeface="Arial MT"/>
                <a:cs typeface="Arial MT"/>
              </a:rPr>
              <a:t>Concilier</a:t>
            </a:r>
            <a:r>
              <a:rPr sz="1400" spc="15" dirty="0">
                <a:latin typeface="Arial MT"/>
                <a:cs typeface="Arial MT"/>
              </a:rPr>
              <a:t> </a:t>
            </a:r>
            <a:r>
              <a:rPr sz="1400" dirty="0">
                <a:latin typeface="Arial MT"/>
                <a:cs typeface="Arial MT"/>
              </a:rPr>
              <a:t>les</a:t>
            </a:r>
            <a:r>
              <a:rPr sz="1400" spc="15" dirty="0">
                <a:latin typeface="Arial MT"/>
                <a:cs typeface="Arial MT"/>
              </a:rPr>
              <a:t> </a:t>
            </a:r>
            <a:r>
              <a:rPr sz="1400" dirty="0">
                <a:latin typeface="Arial MT"/>
                <a:cs typeface="Arial MT"/>
              </a:rPr>
              <a:t>préoccupations</a:t>
            </a:r>
            <a:r>
              <a:rPr sz="1400" spc="15" dirty="0">
                <a:latin typeface="Arial MT"/>
                <a:cs typeface="Arial MT"/>
              </a:rPr>
              <a:t> </a:t>
            </a:r>
            <a:r>
              <a:rPr sz="1400" dirty="0">
                <a:latin typeface="Arial MT"/>
                <a:cs typeface="Arial MT"/>
              </a:rPr>
              <a:t>conflictuelles</a:t>
            </a:r>
            <a:r>
              <a:rPr sz="1400" spc="15" dirty="0">
                <a:latin typeface="Arial MT"/>
                <a:cs typeface="Arial MT"/>
              </a:rPr>
              <a:t> </a:t>
            </a:r>
            <a:r>
              <a:rPr sz="1400" dirty="0">
                <a:latin typeface="Arial MT"/>
                <a:cs typeface="Arial MT"/>
              </a:rPr>
              <a:t>des</a:t>
            </a:r>
            <a:r>
              <a:rPr sz="1400" spc="15" dirty="0">
                <a:latin typeface="Arial MT"/>
                <a:cs typeface="Arial MT"/>
              </a:rPr>
              <a:t> </a:t>
            </a:r>
            <a:r>
              <a:rPr sz="1400" spc="-5" dirty="0">
                <a:latin typeface="Arial MT"/>
                <a:cs typeface="Arial MT"/>
              </a:rPr>
              <a:t>différentes</a:t>
            </a:r>
            <a:r>
              <a:rPr sz="1400" spc="15" dirty="0">
                <a:latin typeface="Arial MT"/>
                <a:cs typeface="Arial MT"/>
              </a:rPr>
              <a:t> </a:t>
            </a:r>
            <a:r>
              <a:rPr sz="1400" spc="-5" dirty="0">
                <a:latin typeface="Arial MT"/>
                <a:cs typeface="Arial MT"/>
              </a:rPr>
              <a:t>parties</a:t>
            </a:r>
            <a:r>
              <a:rPr sz="1400" spc="20" dirty="0">
                <a:latin typeface="Arial MT"/>
                <a:cs typeface="Arial MT"/>
              </a:rPr>
              <a:t> </a:t>
            </a:r>
            <a:r>
              <a:rPr sz="1400" spc="-5" dirty="0">
                <a:latin typeface="Arial MT"/>
                <a:cs typeface="Arial MT"/>
              </a:rPr>
              <a:t>prenantes</a:t>
            </a:r>
            <a:endParaRPr sz="1400">
              <a:latin typeface="Arial MT"/>
              <a:cs typeface="Arial MT"/>
            </a:endParaRPr>
          </a:p>
          <a:p>
            <a:pPr marL="549275" lvl="1" indent="-192405">
              <a:lnSpc>
                <a:spcPct val="100000"/>
              </a:lnSpc>
              <a:spcBef>
                <a:spcPts val="965"/>
              </a:spcBef>
              <a:buClr>
                <a:srgbClr val="EB2A2D"/>
              </a:buClr>
              <a:buChar char="■"/>
              <a:tabLst>
                <a:tab pos="549910" algn="l"/>
              </a:tabLst>
            </a:pPr>
            <a:r>
              <a:rPr sz="1700" dirty="0">
                <a:latin typeface="Arial MT"/>
                <a:cs typeface="Arial MT"/>
              </a:rPr>
              <a:t>Présentation</a:t>
            </a:r>
            <a:r>
              <a:rPr sz="1700" spc="45" dirty="0">
                <a:latin typeface="Arial MT"/>
                <a:cs typeface="Arial MT"/>
              </a:rPr>
              <a:t> </a:t>
            </a:r>
            <a:r>
              <a:rPr sz="1700" spc="5" dirty="0">
                <a:latin typeface="Arial MT"/>
                <a:cs typeface="Arial MT"/>
              </a:rPr>
              <a:t>des</a:t>
            </a:r>
            <a:r>
              <a:rPr sz="1700" spc="15" dirty="0">
                <a:latin typeface="Arial MT"/>
                <a:cs typeface="Arial MT"/>
              </a:rPr>
              <a:t> </a:t>
            </a:r>
            <a:r>
              <a:rPr sz="1700" spc="5" dirty="0">
                <a:latin typeface="Arial MT"/>
                <a:cs typeface="Arial MT"/>
              </a:rPr>
              <a:t>compromis</a:t>
            </a:r>
            <a:r>
              <a:rPr sz="1700" spc="15" dirty="0">
                <a:latin typeface="Arial MT"/>
                <a:cs typeface="Arial MT"/>
              </a:rPr>
              <a:t> </a:t>
            </a:r>
            <a:r>
              <a:rPr sz="1700" spc="5" dirty="0">
                <a:latin typeface="Arial MT"/>
                <a:cs typeface="Arial MT"/>
              </a:rPr>
              <a:t>réalisés</a:t>
            </a:r>
            <a:r>
              <a:rPr sz="1700" spc="15" dirty="0">
                <a:latin typeface="Arial MT"/>
                <a:cs typeface="Arial MT"/>
              </a:rPr>
              <a:t> </a:t>
            </a:r>
            <a:r>
              <a:rPr sz="1700" spc="5" dirty="0">
                <a:latin typeface="Arial MT"/>
                <a:cs typeface="Arial MT"/>
              </a:rPr>
              <a:t>(entre</a:t>
            </a:r>
            <a:r>
              <a:rPr sz="1700" spc="15" dirty="0">
                <a:latin typeface="Arial MT"/>
                <a:cs typeface="Arial MT"/>
              </a:rPr>
              <a:t> </a:t>
            </a:r>
            <a:r>
              <a:rPr sz="1700" spc="5" dirty="0">
                <a:latin typeface="Arial MT"/>
                <a:cs typeface="Arial MT"/>
              </a:rPr>
              <a:t>sécurité</a:t>
            </a:r>
            <a:r>
              <a:rPr sz="1700" spc="15" dirty="0">
                <a:latin typeface="Arial MT"/>
                <a:cs typeface="Arial MT"/>
              </a:rPr>
              <a:t> </a:t>
            </a:r>
            <a:r>
              <a:rPr sz="1700" spc="5" dirty="0">
                <a:latin typeface="Arial MT"/>
                <a:cs typeface="Arial MT"/>
              </a:rPr>
              <a:t>et</a:t>
            </a:r>
            <a:r>
              <a:rPr sz="1700" spc="15" dirty="0">
                <a:latin typeface="Arial MT"/>
                <a:cs typeface="Arial MT"/>
              </a:rPr>
              <a:t> </a:t>
            </a:r>
            <a:r>
              <a:rPr sz="1700" dirty="0">
                <a:latin typeface="Arial MT"/>
                <a:cs typeface="Arial MT"/>
              </a:rPr>
              <a:t>performances)</a:t>
            </a:r>
            <a:endParaRPr sz="1700">
              <a:latin typeface="Arial MT"/>
              <a:cs typeface="Arial MT"/>
            </a:endParaRPr>
          </a:p>
          <a:p>
            <a:pPr marL="284480" indent="-234315">
              <a:lnSpc>
                <a:spcPct val="100000"/>
              </a:lnSpc>
              <a:spcBef>
                <a:spcPts val="1170"/>
              </a:spcBef>
              <a:buClr>
                <a:srgbClr val="EB2A2D"/>
              </a:buClr>
              <a:buChar char="►"/>
              <a:tabLst>
                <a:tab pos="285115" algn="l"/>
              </a:tabLst>
            </a:pPr>
            <a:r>
              <a:rPr sz="1450" dirty="0">
                <a:latin typeface="Arial MT"/>
                <a:cs typeface="Arial MT"/>
              </a:rPr>
              <a:t>Le</a:t>
            </a:r>
            <a:r>
              <a:rPr sz="1450" spc="-5" dirty="0">
                <a:latin typeface="Arial MT"/>
                <a:cs typeface="Arial MT"/>
              </a:rPr>
              <a:t> </a:t>
            </a:r>
            <a:r>
              <a:rPr sz="1450" dirty="0">
                <a:latin typeface="Arial MT"/>
                <a:cs typeface="Arial MT"/>
              </a:rPr>
              <a:t>choix</a:t>
            </a:r>
            <a:r>
              <a:rPr sz="1450" spc="-10" dirty="0">
                <a:latin typeface="Arial MT"/>
                <a:cs typeface="Arial MT"/>
              </a:rPr>
              <a:t> </a:t>
            </a:r>
            <a:r>
              <a:rPr sz="1450" spc="-5" dirty="0">
                <a:latin typeface="Arial MT"/>
                <a:cs typeface="Arial MT"/>
              </a:rPr>
              <a:t>doit être limité</a:t>
            </a:r>
            <a:r>
              <a:rPr sz="1450" dirty="0">
                <a:latin typeface="Arial MT"/>
                <a:cs typeface="Arial MT"/>
              </a:rPr>
              <a:t> </a:t>
            </a:r>
            <a:r>
              <a:rPr sz="1450" spc="-5" dirty="0">
                <a:latin typeface="Arial MT"/>
                <a:cs typeface="Arial MT"/>
              </a:rPr>
              <a:t>par</a:t>
            </a:r>
            <a:endParaRPr sz="1450">
              <a:latin typeface="Arial MT"/>
              <a:cs typeface="Arial MT"/>
            </a:endParaRPr>
          </a:p>
          <a:p>
            <a:pPr marL="560070" lvl="1" indent="-163830">
              <a:lnSpc>
                <a:spcPct val="100000"/>
              </a:lnSpc>
              <a:spcBef>
                <a:spcPts val="1155"/>
              </a:spcBef>
              <a:buClr>
                <a:srgbClr val="EB2A2D"/>
              </a:buClr>
              <a:buChar char="■"/>
              <a:tabLst>
                <a:tab pos="560705" algn="l"/>
              </a:tabLst>
            </a:pPr>
            <a:r>
              <a:rPr sz="1450" spc="-5" dirty="0">
                <a:latin typeface="Arial MT"/>
                <a:cs typeface="Arial MT"/>
              </a:rPr>
              <a:t>Considérations d’ordre</a:t>
            </a:r>
            <a:r>
              <a:rPr sz="1450" dirty="0">
                <a:latin typeface="Arial MT"/>
                <a:cs typeface="Arial MT"/>
              </a:rPr>
              <a:t> </a:t>
            </a:r>
            <a:r>
              <a:rPr sz="1450" spc="-5" dirty="0">
                <a:latin typeface="Arial MT"/>
                <a:cs typeface="Arial MT"/>
              </a:rPr>
              <a:t>pratique</a:t>
            </a:r>
            <a:endParaRPr sz="1450">
              <a:latin typeface="Arial MT"/>
              <a:cs typeface="Arial MT"/>
            </a:endParaRPr>
          </a:p>
          <a:p>
            <a:pPr marL="520065" lvl="1" indent="-163195">
              <a:lnSpc>
                <a:spcPct val="100000"/>
              </a:lnSpc>
              <a:spcBef>
                <a:spcPts val="1165"/>
              </a:spcBef>
              <a:buClr>
                <a:srgbClr val="EB2A2D"/>
              </a:buClr>
              <a:buChar char="■"/>
              <a:tabLst>
                <a:tab pos="520700" algn="l"/>
              </a:tabLst>
            </a:pPr>
            <a:r>
              <a:rPr sz="1450" spc="-5" dirty="0">
                <a:latin typeface="Arial MT"/>
                <a:cs typeface="Arial MT"/>
              </a:rPr>
              <a:t>Principe</a:t>
            </a:r>
            <a:r>
              <a:rPr sz="1450" spc="10" dirty="0">
                <a:latin typeface="Arial MT"/>
                <a:cs typeface="Arial MT"/>
              </a:rPr>
              <a:t> </a:t>
            </a:r>
            <a:r>
              <a:rPr sz="1450" spc="-5" dirty="0">
                <a:latin typeface="Arial MT"/>
                <a:cs typeface="Arial MT"/>
              </a:rPr>
              <a:t>d'adéquation</a:t>
            </a:r>
            <a:r>
              <a:rPr sz="1450" dirty="0">
                <a:latin typeface="Arial MT"/>
                <a:cs typeface="Arial MT"/>
              </a:rPr>
              <a:t> à</a:t>
            </a:r>
            <a:r>
              <a:rPr sz="1450" spc="-5" dirty="0">
                <a:latin typeface="Arial MT"/>
                <a:cs typeface="Arial MT"/>
              </a:rPr>
              <a:t> l'usage</a:t>
            </a:r>
            <a:endParaRPr sz="1450">
              <a:latin typeface="Arial MT"/>
              <a:cs typeface="Arial MT"/>
            </a:endParaRPr>
          </a:p>
        </p:txBody>
      </p:sp>
      <p:sp>
        <p:nvSpPr>
          <p:cNvPr id="6" name="object 6"/>
          <p:cNvSpPr txBox="1"/>
          <p:nvPr/>
        </p:nvSpPr>
        <p:spPr>
          <a:xfrm>
            <a:off x="132403" y="6419689"/>
            <a:ext cx="328930" cy="269240"/>
          </a:xfrm>
          <a:prstGeom prst="rect">
            <a:avLst/>
          </a:prstGeom>
        </p:spPr>
        <p:txBody>
          <a:bodyPr vert="horz" wrap="square" lIns="0" tIns="0" rIns="0" bIns="0" rtlCol="0">
            <a:spAutoFit/>
          </a:bodyPr>
          <a:lstStyle/>
          <a:p>
            <a:pPr marL="12700">
              <a:lnSpc>
                <a:spcPts val="1995"/>
              </a:lnSpc>
            </a:pPr>
            <a:r>
              <a:rPr sz="1700" dirty="0">
                <a:solidFill>
                  <a:srgbClr val="FFFFFF"/>
                </a:solidFill>
                <a:latin typeface="Arial MT"/>
                <a:cs typeface="Arial MT"/>
              </a:rPr>
              <a:t>1/2</a:t>
            </a:r>
            <a:endParaRPr sz="170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8" name="object 8"/>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17</a:t>
            </a:fld>
            <a:r>
              <a:rPr dirty="0"/>
              <a:t> </a:t>
            </a:r>
            <a:r>
              <a:rPr spc="10" dirty="0"/>
              <a:t>sur</a:t>
            </a:r>
            <a:r>
              <a:rPr dirty="0"/>
              <a:t> </a:t>
            </a:r>
            <a:r>
              <a:rPr spc="5" dirty="0"/>
              <a:t>40</a:t>
            </a:r>
          </a:p>
        </p:txBody>
      </p:sp>
      <p:sp>
        <p:nvSpPr>
          <p:cNvPr id="4" name="object 4"/>
          <p:cNvSpPr txBox="1">
            <a:spLocks noGrp="1"/>
          </p:cNvSpPr>
          <p:nvPr>
            <p:ph type="title"/>
          </p:nvPr>
        </p:nvSpPr>
        <p:spPr>
          <a:xfrm>
            <a:off x="876401" y="343847"/>
            <a:ext cx="4370858" cy="319959"/>
          </a:xfrm>
          <a:prstGeom prst="rect">
            <a:avLst/>
          </a:prstGeom>
        </p:spPr>
        <p:txBody>
          <a:bodyPr vert="horz" wrap="square" lIns="0" tIns="12065" rIns="0" bIns="0" rtlCol="0">
            <a:spAutoFit/>
          </a:bodyPr>
          <a:lstStyle/>
          <a:p>
            <a:pPr marL="12700">
              <a:lnSpc>
                <a:spcPct val="100000"/>
              </a:lnSpc>
              <a:spcBef>
                <a:spcPts val="95"/>
              </a:spcBef>
            </a:pPr>
            <a:r>
              <a:rPr sz="2000" b="1" spc="-10" dirty="0"/>
              <a:t>Développer des </a:t>
            </a:r>
            <a:r>
              <a:rPr sz="2000" b="1" spc="-5" dirty="0"/>
              <a:t>vues</a:t>
            </a:r>
            <a:r>
              <a:rPr sz="2000" b="1" spc="-15" dirty="0"/>
              <a:t> </a:t>
            </a:r>
            <a:r>
              <a:rPr sz="2000" b="1" spc="-10" dirty="0"/>
              <a:t>dans l'ADM</a:t>
            </a:r>
            <a:endParaRPr sz="20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889731" y="1051045"/>
            <a:ext cx="7822565" cy="2656840"/>
          </a:xfrm>
          <a:prstGeom prst="rect">
            <a:avLst/>
          </a:prstGeom>
        </p:spPr>
        <p:txBody>
          <a:bodyPr vert="horz" wrap="square" lIns="0" tIns="147320" rIns="0" bIns="0" rtlCol="0">
            <a:spAutoFit/>
          </a:bodyPr>
          <a:lstStyle/>
          <a:p>
            <a:pPr marL="298450" indent="-286385">
              <a:lnSpc>
                <a:spcPct val="100000"/>
              </a:lnSpc>
              <a:spcBef>
                <a:spcPts val="1160"/>
              </a:spcBef>
              <a:buClr>
                <a:srgbClr val="EB2A2D"/>
              </a:buClr>
              <a:buChar char="►"/>
              <a:tabLst>
                <a:tab pos="299085" algn="l"/>
              </a:tabLst>
            </a:pPr>
            <a:r>
              <a:rPr sz="1750" spc="10" dirty="0">
                <a:solidFill>
                  <a:srgbClr val="232323"/>
                </a:solidFill>
                <a:latin typeface="Arial MT"/>
                <a:cs typeface="Arial MT"/>
              </a:rPr>
              <a:t>La</a:t>
            </a:r>
            <a:r>
              <a:rPr sz="1750" spc="5" dirty="0">
                <a:solidFill>
                  <a:srgbClr val="232323"/>
                </a:solidFill>
                <a:latin typeface="Arial MT"/>
                <a:cs typeface="Arial MT"/>
              </a:rPr>
              <a:t> progression</a:t>
            </a:r>
            <a:r>
              <a:rPr sz="1750" spc="10" dirty="0">
                <a:solidFill>
                  <a:srgbClr val="232323"/>
                </a:solidFill>
                <a:latin typeface="Arial MT"/>
                <a:cs typeface="Arial MT"/>
              </a:rPr>
              <a:t> </a:t>
            </a:r>
            <a:r>
              <a:rPr sz="1750" spc="5" dirty="0">
                <a:solidFill>
                  <a:srgbClr val="232323"/>
                </a:solidFill>
                <a:latin typeface="Arial MT"/>
                <a:cs typeface="Arial MT"/>
              </a:rPr>
              <a:t>typique</a:t>
            </a:r>
            <a:r>
              <a:rPr sz="1750" spc="20" dirty="0">
                <a:solidFill>
                  <a:srgbClr val="232323"/>
                </a:solidFill>
                <a:latin typeface="Arial MT"/>
                <a:cs typeface="Arial MT"/>
              </a:rPr>
              <a:t> </a:t>
            </a:r>
            <a:r>
              <a:rPr sz="1750" spc="5" dirty="0">
                <a:solidFill>
                  <a:srgbClr val="232323"/>
                </a:solidFill>
                <a:latin typeface="Arial MT"/>
                <a:cs typeface="Arial MT"/>
              </a:rPr>
              <a:t>est</a:t>
            </a:r>
            <a:endParaRPr sz="1750">
              <a:latin typeface="Arial MT"/>
              <a:cs typeface="Arial MT"/>
            </a:endParaRPr>
          </a:p>
          <a:p>
            <a:pPr marL="536575" lvl="1" indent="-179705">
              <a:lnSpc>
                <a:spcPct val="100000"/>
              </a:lnSpc>
              <a:spcBef>
                <a:spcPts val="935"/>
              </a:spcBef>
              <a:buClr>
                <a:srgbClr val="EB2A2D"/>
              </a:buClr>
              <a:buChar char="■"/>
              <a:tabLst>
                <a:tab pos="537210" algn="l"/>
              </a:tabLst>
            </a:pPr>
            <a:r>
              <a:rPr sz="1600" spc="-5" dirty="0">
                <a:solidFill>
                  <a:srgbClr val="4B4B4B"/>
                </a:solidFill>
                <a:latin typeface="Arial MT"/>
                <a:cs typeface="Arial MT"/>
              </a:rPr>
              <a:t>Du</a:t>
            </a:r>
            <a:r>
              <a:rPr sz="1600" spc="-25" dirty="0">
                <a:solidFill>
                  <a:srgbClr val="4B4B4B"/>
                </a:solidFill>
                <a:latin typeface="Arial MT"/>
                <a:cs typeface="Arial MT"/>
              </a:rPr>
              <a:t> </a:t>
            </a:r>
            <a:r>
              <a:rPr sz="1600" spc="-5" dirty="0">
                <a:solidFill>
                  <a:srgbClr val="4B4B4B"/>
                </a:solidFill>
                <a:latin typeface="Arial MT"/>
                <a:cs typeface="Arial MT"/>
              </a:rPr>
              <a:t>business</a:t>
            </a:r>
            <a:r>
              <a:rPr sz="1600" spc="-15" dirty="0">
                <a:solidFill>
                  <a:srgbClr val="4B4B4B"/>
                </a:solidFill>
                <a:latin typeface="Arial MT"/>
                <a:cs typeface="Arial MT"/>
              </a:rPr>
              <a:t> </a:t>
            </a:r>
            <a:r>
              <a:rPr sz="1600" dirty="0">
                <a:solidFill>
                  <a:srgbClr val="4B4B4B"/>
                </a:solidFill>
                <a:latin typeface="Arial MT"/>
                <a:cs typeface="Arial MT"/>
              </a:rPr>
              <a:t>à</a:t>
            </a:r>
            <a:r>
              <a:rPr sz="1600" spc="-20" dirty="0">
                <a:solidFill>
                  <a:srgbClr val="4B4B4B"/>
                </a:solidFill>
                <a:latin typeface="Arial MT"/>
                <a:cs typeface="Arial MT"/>
              </a:rPr>
              <a:t> </a:t>
            </a:r>
            <a:r>
              <a:rPr sz="1600" spc="-5" dirty="0">
                <a:solidFill>
                  <a:srgbClr val="4B4B4B"/>
                </a:solidFill>
                <a:latin typeface="Arial MT"/>
                <a:cs typeface="Arial MT"/>
              </a:rPr>
              <a:t>la</a:t>
            </a:r>
            <a:r>
              <a:rPr sz="1600" spc="-25" dirty="0">
                <a:solidFill>
                  <a:srgbClr val="4B4B4B"/>
                </a:solidFill>
                <a:latin typeface="Arial MT"/>
                <a:cs typeface="Arial MT"/>
              </a:rPr>
              <a:t> </a:t>
            </a:r>
            <a:r>
              <a:rPr sz="1600" spc="-5" dirty="0">
                <a:solidFill>
                  <a:srgbClr val="4B4B4B"/>
                </a:solidFill>
                <a:latin typeface="Arial MT"/>
                <a:cs typeface="Arial MT"/>
              </a:rPr>
              <a:t>technologie</a:t>
            </a:r>
            <a:endParaRPr sz="1600">
              <a:latin typeface="Arial MT"/>
              <a:cs typeface="Arial MT"/>
            </a:endParaRPr>
          </a:p>
          <a:p>
            <a:pPr marL="498475" lvl="1" indent="-141605">
              <a:lnSpc>
                <a:spcPct val="100000"/>
              </a:lnSpc>
              <a:spcBef>
                <a:spcPts val="1320"/>
              </a:spcBef>
              <a:buClr>
                <a:srgbClr val="EB2A2D"/>
              </a:buClr>
              <a:buChar char="■"/>
              <a:tabLst>
                <a:tab pos="499109" algn="l"/>
              </a:tabLst>
            </a:pPr>
            <a:r>
              <a:rPr sz="1250" spc="5" dirty="0">
                <a:solidFill>
                  <a:srgbClr val="4B4B4B"/>
                </a:solidFill>
                <a:latin typeface="Arial MT"/>
                <a:cs typeface="Arial MT"/>
              </a:rPr>
              <a:t>De</a:t>
            </a:r>
            <a:r>
              <a:rPr sz="1250" dirty="0">
                <a:solidFill>
                  <a:srgbClr val="4B4B4B"/>
                </a:solidFill>
                <a:latin typeface="Arial MT"/>
                <a:cs typeface="Arial MT"/>
              </a:rPr>
              <a:t> la </a:t>
            </a:r>
            <a:r>
              <a:rPr sz="1250" spc="5" dirty="0">
                <a:solidFill>
                  <a:srgbClr val="4B4B4B"/>
                </a:solidFill>
                <a:latin typeface="Arial MT"/>
                <a:cs typeface="Arial MT"/>
              </a:rPr>
              <a:t>vue </a:t>
            </a:r>
            <a:r>
              <a:rPr sz="1250" dirty="0">
                <a:solidFill>
                  <a:srgbClr val="4B4B4B"/>
                </a:solidFill>
                <a:latin typeface="Arial MT"/>
                <a:cs typeface="Arial MT"/>
              </a:rPr>
              <a:t>d'ensemble de</a:t>
            </a:r>
            <a:r>
              <a:rPr sz="1250" spc="5" dirty="0">
                <a:solidFill>
                  <a:srgbClr val="4B4B4B"/>
                </a:solidFill>
                <a:latin typeface="Arial MT"/>
                <a:cs typeface="Arial MT"/>
              </a:rPr>
              <a:t> </a:t>
            </a:r>
            <a:r>
              <a:rPr sz="1250" dirty="0">
                <a:solidFill>
                  <a:srgbClr val="4B4B4B"/>
                </a:solidFill>
                <a:latin typeface="Arial MT"/>
                <a:cs typeface="Arial MT"/>
              </a:rPr>
              <a:t>haut niveau</a:t>
            </a:r>
            <a:r>
              <a:rPr sz="1250" spc="5" dirty="0">
                <a:solidFill>
                  <a:srgbClr val="4B4B4B"/>
                </a:solidFill>
                <a:latin typeface="Arial MT"/>
                <a:cs typeface="Arial MT"/>
              </a:rPr>
              <a:t> </a:t>
            </a:r>
            <a:r>
              <a:rPr sz="1250" dirty="0">
                <a:solidFill>
                  <a:srgbClr val="4B4B4B"/>
                </a:solidFill>
                <a:latin typeface="Arial MT"/>
                <a:cs typeface="Arial MT"/>
              </a:rPr>
              <a:t>aux détails</a:t>
            </a:r>
            <a:r>
              <a:rPr sz="1250" spc="5" dirty="0">
                <a:solidFill>
                  <a:srgbClr val="4B4B4B"/>
                </a:solidFill>
                <a:latin typeface="Arial MT"/>
                <a:cs typeface="Arial MT"/>
              </a:rPr>
              <a:t> </a:t>
            </a:r>
            <a:r>
              <a:rPr sz="1250" dirty="0">
                <a:solidFill>
                  <a:srgbClr val="4B4B4B"/>
                </a:solidFill>
                <a:latin typeface="Arial MT"/>
                <a:cs typeface="Arial MT"/>
              </a:rPr>
              <a:t>de niveau</a:t>
            </a:r>
            <a:r>
              <a:rPr sz="1250" spc="5" dirty="0">
                <a:solidFill>
                  <a:srgbClr val="4B4B4B"/>
                </a:solidFill>
                <a:latin typeface="Arial MT"/>
                <a:cs typeface="Arial MT"/>
              </a:rPr>
              <a:t> </a:t>
            </a:r>
            <a:r>
              <a:rPr sz="1250" spc="-5" dirty="0">
                <a:solidFill>
                  <a:srgbClr val="4B4B4B"/>
                </a:solidFill>
                <a:latin typeface="Arial MT"/>
                <a:cs typeface="Arial MT"/>
              </a:rPr>
              <a:t>inférieur</a:t>
            </a:r>
            <a:endParaRPr sz="1250">
              <a:latin typeface="Arial MT"/>
              <a:cs typeface="Arial MT"/>
            </a:endParaRPr>
          </a:p>
          <a:p>
            <a:pPr marL="269875" indent="-257810">
              <a:lnSpc>
                <a:spcPct val="100000"/>
              </a:lnSpc>
              <a:spcBef>
                <a:spcPts val="1150"/>
              </a:spcBef>
              <a:buClr>
                <a:srgbClr val="EB2A2D"/>
              </a:buClr>
              <a:buChar char="►"/>
              <a:tabLst>
                <a:tab pos="270510" algn="l"/>
              </a:tabLst>
            </a:pPr>
            <a:r>
              <a:rPr sz="1600" spc="-5" dirty="0">
                <a:solidFill>
                  <a:srgbClr val="232323"/>
                </a:solidFill>
                <a:latin typeface="Arial MT"/>
                <a:cs typeface="Arial MT"/>
              </a:rPr>
              <a:t>Chaque</a:t>
            </a:r>
            <a:r>
              <a:rPr sz="1600" spc="-15" dirty="0">
                <a:solidFill>
                  <a:srgbClr val="232323"/>
                </a:solidFill>
                <a:latin typeface="Arial MT"/>
                <a:cs typeface="Arial MT"/>
              </a:rPr>
              <a:t> </a:t>
            </a:r>
            <a:r>
              <a:rPr sz="1600" spc="-5" dirty="0">
                <a:solidFill>
                  <a:srgbClr val="232323"/>
                </a:solidFill>
                <a:latin typeface="Arial MT"/>
                <a:cs typeface="Arial MT"/>
              </a:rPr>
              <a:t>progression</a:t>
            </a:r>
            <a:r>
              <a:rPr sz="1600" spc="-10" dirty="0">
                <a:solidFill>
                  <a:srgbClr val="232323"/>
                </a:solidFill>
                <a:latin typeface="Arial MT"/>
                <a:cs typeface="Arial MT"/>
              </a:rPr>
              <a:t> </a:t>
            </a:r>
            <a:r>
              <a:rPr sz="1600" spc="-5" dirty="0">
                <a:solidFill>
                  <a:srgbClr val="232323"/>
                </a:solidFill>
                <a:latin typeface="Arial MT"/>
                <a:cs typeface="Arial MT"/>
              </a:rPr>
              <a:t>doit</a:t>
            </a:r>
            <a:r>
              <a:rPr sz="1600" spc="-15" dirty="0">
                <a:solidFill>
                  <a:srgbClr val="232323"/>
                </a:solidFill>
                <a:latin typeface="Arial MT"/>
                <a:cs typeface="Arial MT"/>
              </a:rPr>
              <a:t> </a:t>
            </a:r>
            <a:r>
              <a:rPr sz="1600" spc="-5" dirty="0">
                <a:solidFill>
                  <a:srgbClr val="232323"/>
                </a:solidFill>
                <a:latin typeface="Arial MT"/>
                <a:cs typeface="Arial MT"/>
              </a:rPr>
              <a:t>être</a:t>
            </a:r>
            <a:r>
              <a:rPr sz="1600" spc="-15" dirty="0">
                <a:solidFill>
                  <a:srgbClr val="232323"/>
                </a:solidFill>
                <a:latin typeface="Arial MT"/>
                <a:cs typeface="Arial MT"/>
              </a:rPr>
              <a:t> </a:t>
            </a:r>
            <a:r>
              <a:rPr sz="1600" dirty="0">
                <a:solidFill>
                  <a:srgbClr val="232323"/>
                </a:solidFill>
                <a:latin typeface="Arial MT"/>
                <a:cs typeface="Arial MT"/>
              </a:rPr>
              <a:t>réalisée</a:t>
            </a:r>
            <a:r>
              <a:rPr sz="1600" spc="-15" dirty="0">
                <a:solidFill>
                  <a:srgbClr val="232323"/>
                </a:solidFill>
                <a:latin typeface="Arial MT"/>
                <a:cs typeface="Arial MT"/>
              </a:rPr>
              <a:t> </a:t>
            </a:r>
            <a:r>
              <a:rPr sz="1600" spc="-5" dirty="0">
                <a:solidFill>
                  <a:srgbClr val="232323"/>
                </a:solidFill>
                <a:latin typeface="Arial MT"/>
                <a:cs typeface="Arial MT"/>
              </a:rPr>
              <a:t>pour</a:t>
            </a:r>
            <a:r>
              <a:rPr sz="1600" spc="-15" dirty="0">
                <a:solidFill>
                  <a:srgbClr val="232323"/>
                </a:solidFill>
                <a:latin typeface="Arial MT"/>
                <a:cs typeface="Arial MT"/>
              </a:rPr>
              <a:t> </a:t>
            </a:r>
            <a:r>
              <a:rPr sz="1600" dirty="0">
                <a:solidFill>
                  <a:srgbClr val="232323"/>
                </a:solidFill>
                <a:latin typeface="Arial MT"/>
                <a:cs typeface="Arial MT"/>
              </a:rPr>
              <a:t>:</a:t>
            </a:r>
            <a:endParaRPr sz="1600">
              <a:latin typeface="Arial MT"/>
              <a:cs typeface="Arial MT"/>
            </a:endParaRPr>
          </a:p>
          <a:p>
            <a:pPr marL="536575" lvl="1" indent="-179705">
              <a:lnSpc>
                <a:spcPct val="100000"/>
              </a:lnSpc>
              <a:spcBef>
                <a:spcPts val="990"/>
              </a:spcBef>
              <a:buClr>
                <a:srgbClr val="EB2A2D"/>
              </a:buClr>
              <a:buChar char="■"/>
              <a:tabLst>
                <a:tab pos="537210" algn="l"/>
              </a:tabLst>
            </a:pPr>
            <a:r>
              <a:rPr sz="1600" spc="-5" dirty="0">
                <a:solidFill>
                  <a:srgbClr val="4B4B4B"/>
                </a:solidFill>
                <a:latin typeface="Arial MT"/>
                <a:cs typeface="Arial MT"/>
              </a:rPr>
              <a:t>l’environnement</a:t>
            </a:r>
            <a:r>
              <a:rPr sz="1600" spc="-10" dirty="0">
                <a:solidFill>
                  <a:srgbClr val="4B4B4B"/>
                </a:solidFill>
                <a:latin typeface="Arial MT"/>
                <a:cs typeface="Arial MT"/>
              </a:rPr>
              <a:t> </a:t>
            </a:r>
            <a:r>
              <a:rPr sz="1600" spc="-5" dirty="0">
                <a:solidFill>
                  <a:srgbClr val="4B4B4B"/>
                </a:solidFill>
                <a:latin typeface="Arial MT"/>
                <a:cs typeface="Arial MT"/>
              </a:rPr>
              <a:t>existant</a:t>
            </a:r>
            <a:r>
              <a:rPr sz="1600" spc="-10" dirty="0">
                <a:solidFill>
                  <a:srgbClr val="4B4B4B"/>
                </a:solidFill>
                <a:latin typeface="Arial MT"/>
                <a:cs typeface="Arial MT"/>
              </a:rPr>
              <a:t> </a:t>
            </a:r>
            <a:r>
              <a:rPr sz="1600" dirty="0">
                <a:solidFill>
                  <a:srgbClr val="4B4B4B"/>
                </a:solidFill>
                <a:latin typeface="Arial MT"/>
                <a:cs typeface="Arial MT"/>
              </a:rPr>
              <a:t>(appelé</a:t>
            </a:r>
            <a:r>
              <a:rPr sz="1600" spc="-10" dirty="0">
                <a:solidFill>
                  <a:srgbClr val="4B4B4B"/>
                </a:solidFill>
                <a:latin typeface="Arial MT"/>
                <a:cs typeface="Arial MT"/>
              </a:rPr>
              <a:t> </a:t>
            </a:r>
            <a:r>
              <a:rPr sz="1600" dirty="0">
                <a:solidFill>
                  <a:srgbClr val="4B4B4B"/>
                </a:solidFill>
                <a:latin typeface="Arial MT"/>
                <a:cs typeface="Arial MT"/>
              </a:rPr>
              <a:t>«</a:t>
            </a:r>
            <a:r>
              <a:rPr sz="1600" spc="-10" dirty="0">
                <a:solidFill>
                  <a:srgbClr val="4B4B4B"/>
                </a:solidFill>
                <a:latin typeface="Arial MT"/>
                <a:cs typeface="Arial MT"/>
              </a:rPr>
              <a:t> </a:t>
            </a:r>
            <a:r>
              <a:rPr sz="1600" spc="-5" dirty="0">
                <a:solidFill>
                  <a:srgbClr val="4B4B4B"/>
                </a:solidFill>
                <a:latin typeface="Arial MT"/>
                <a:cs typeface="Arial MT"/>
              </a:rPr>
              <a:t>base</a:t>
            </a:r>
            <a:r>
              <a:rPr sz="1600" spc="-15" dirty="0">
                <a:solidFill>
                  <a:srgbClr val="4B4B4B"/>
                </a:solidFill>
                <a:latin typeface="Arial MT"/>
                <a:cs typeface="Arial MT"/>
              </a:rPr>
              <a:t> </a:t>
            </a:r>
            <a:r>
              <a:rPr sz="1600" spc="-5" dirty="0">
                <a:solidFill>
                  <a:srgbClr val="4B4B4B"/>
                </a:solidFill>
                <a:latin typeface="Arial MT"/>
                <a:cs typeface="Arial MT"/>
              </a:rPr>
              <a:t>de</a:t>
            </a:r>
            <a:r>
              <a:rPr sz="1600" spc="-10" dirty="0">
                <a:solidFill>
                  <a:srgbClr val="4B4B4B"/>
                </a:solidFill>
                <a:latin typeface="Arial MT"/>
                <a:cs typeface="Arial MT"/>
              </a:rPr>
              <a:t> </a:t>
            </a:r>
            <a:r>
              <a:rPr sz="1600" dirty="0">
                <a:solidFill>
                  <a:srgbClr val="4B4B4B"/>
                </a:solidFill>
                <a:latin typeface="Arial MT"/>
                <a:cs typeface="Arial MT"/>
              </a:rPr>
              <a:t>référence</a:t>
            </a:r>
            <a:r>
              <a:rPr sz="1600" spc="-10" dirty="0">
                <a:solidFill>
                  <a:srgbClr val="4B4B4B"/>
                </a:solidFill>
                <a:latin typeface="Arial MT"/>
                <a:cs typeface="Arial MT"/>
              </a:rPr>
              <a:t> </a:t>
            </a:r>
            <a:r>
              <a:rPr sz="1600" dirty="0">
                <a:solidFill>
                  <a:srgbClr val="4B4B4B"/>
                </a:solidFill>
                <a:latin typeface="Arial MT"/>
                <a:cs typeface="Arial MT"/>
              </a:rPr>
              <a:t>»</a:t>
            </a:r>
            <a:r>
              <a:rPr sz="1600" spc="-10" dirty="0">
                <a:solidFill>
                  <a:srgbClr val="4B4B4B"/>
                </a:solidFill>
                <a:latin typeface="Arial MT"/>
                <a:cs typeface="Arial MT"/>
              </a:rPr>
              <a:t> </a:t>
            </a:r>
            <a:r>
              <a:rPr sz="1600" spc="-5" dirty="0">
                <a:solidFill>
                  <a:srgbClr val="4B4B4B"/>
                </a:solidFill>
                <a:latin typeface="Arial MT"/>
                <a:cs typeface="Arial MT"/>
              </a:rPr>
              <a:t>dans</a:t>
            </a:r>
            <a:r>
              <a:rPr sz="1600" spc="-15" dirty="0">
                <a:solidFill>
                  <a:srgbClr val="4B4B4B"/>
                </a:solidFill>
                <a:latin typeface="Arial MT"/>
                <a:cs typeface="Arial MT"/>
              </a:rPr>
              <a:t> </a:t>
            </a:r>
            <a:r>
              <a:rPr sz="1600" spc="-5" dirty="0">
                <a:solidFill>
                  <a:srgbClr val="4B4B4B"/>
                </a:solidFill>
                <a:latin typeface="Arial MT"/>
                <a:cs typeface="Arial MT"/>
              </a:rPr>
              <a:t>l’ADM)</a:t>
            </a:r>
            <a:r>
              <a:rPr sz="1600" spc="-10" dirty="0">
                <a:solidFill>
                  <a:srgbClr val="4B4B4B"/>
                </a:solidFill>
                <a:latin typeface="Arial MT"/>
                <a:cs typeface="Arial MT"/>
              </a:rPr>
              <a:t> </a:t>
            </a:r>
            <a:r>
              <a:rPr sz="1600" spc="-5" dirty="0">
                <a:solidFill>
                  <a:srgbClr val="4B4B4B"/>
                </a:solidFill>
                <a:latin typeface="Arial MT"/>
                <a:cs typeface="Arial MT"/>
              </a:rPr>
              <a:t>et</a:t>
            </a:r>
            <a:endParaRPr sz="1600">
              <a:latin typeface="Arial MT"/>
              <a:cs typeface="Arial MT"/>
            </a:endParaRPr>
          </a:p>
          <a:p>
            <a:pPr marL="536575" lvl="1" indent="-179705">
              <a:lnSpc>
                <a:spcPct val="100000"/>
              </a:lnSpc>
              <a:spcBef>
                <a:spcPts val="980"/>
              </a:spcBef>
              <a:buClr>
                <a:srgbClr val="EB2A2D"/>
              </a:buClr>
              <a:buChar char="■"/>
              <a:tabLst>
                <a:tab pos="537210" algn="l"/>
              </a:tabLst>
            </a:pPr>
            <a:r>
              <a:rPr sz="1600" spc="-5" dirty="0">
                <a:solidFill>
                  <a:srgbClr val="4B4B4B"/>
                </a:solidFill>
                <a:latin typeface="Arial MT"/>
                <a:cs typeface="Arial MT"/>
              </a:rPr>
              <a:t>l’environnement</a:t>
            </a:r>
            <a:r>
              <a:rPr sz="1600" spc="-45" dirty="0">
                <a:solidFill>
                  <a:srgbClr val="4B4B4B"/>
                </a:solidFill>
                <a:latin typeface="Arial MT"/>
                <a:cs typeface="Arial MT"/>
              </a:rPr>
              <a:t> </a:t>
            </a:r>
            <a:r>
              <a:rPr sz="1600" dirty="0">
                <a:solidFill>
                  <a:srgbClr val="4B4B4B"/>
                </a:solidFill>
                <a:latin typeface="Arial MT"/>
                <a:cs typeface="Arial MT"/>
              </a:rPr>
              <a:t>cible</a:t>
            </a:r>
            <a:endParaRPr sz="1600">
              <a:latin typeface="Arial MT"/>
              <a:cs typeface="Arial MT"/>
            </a:endParaRPr>
          </a:p>
          <a:p>
            <a:pPr marL="269875" indent="-257810">
              <a:lnSpc>
                <a:spcPct val="100000"/>
              </a:lnSpc>
              <a:spcBef>
                <a:spcPts val="1080"/>
              </a:spcBef>
              <a:buClr>
                <a:srgbClr val="EB2A2D"/>
              </a:buClr>
              <a:buChar char="►"/>
              <a:tabLst>
                <a:tab pos="270510" algn="l"/>
              </a:tabLst>
            </a:pPr>
            <a:r>
              <a:rPr sz="1600" spc="-5" dirty="0">
                <a:solidFill>
                  <a:srgbClr val="232323"/>
                </a:solidFill>
                <a:latin typeface="Arial MT"/>
                <a:cs typeface="Arial MT"/>
              </a:rPr>
              <a:t>Fournit</a:t>
            </a:r>
            <a:r>
              <a:rPr sz="1600" spc="5" dirty="0">
                <a:solidFill>
                  <a:srgbClr val="232323"/>
                </a:solidFill>
                <a:latin typeface="Arial MT"/>
                <a:cs typeface="Arial MT"/>
              </a:rPr>
              <a:t> </a:t>
            </a:r>
            <a:r>
              <a:rPr sz="1600" spc="-5" dirty="0">
                <a:solidFill>
                  <a:srgbClr val="232323"/>
                </a:solidFill>
                <a:latin typeface="Arial MT"/>
                <a:cs typeface="Arial MT"/>
              </a:rPr>
              <a:t>un </a:t>
            </a:r>
            <a:r>
              <a:rPr sz="1600" dirty="0">
                <a:solidFill>
                  <a:srgbClr val="232323"/>
                </a:solidFill>
                <a:latin typeface="Arial MT"/>
                <a:cs typeface="Arial MT"/>
              </a:rPr>
              <a:t>contexte</a:t>
            </a:r>
            <a:r>
              <a:rPr sz="1600" spc="-10" dirty="0">
                <a:solidFill>
                  <a:srgbClr val="232323"/>
                </a:solidFill>
                <a:latin typeface="Arial MT"/>
                <a:cs typeface="Arial MT"/>
              </a:rPr>
              <a:t> </a:t>
            </a:r>
            <a:r>
              <a:rPr sz="1600" spc="-5" dirty="0">
                <a:solidFill>
                  <a:srgbClr val="232323"/>
                </a:solidFill>
                <a:latin typeface="Arial MT"/>
                <a:cs typeface="Arial MT"/>
              </a:rPr>
              <a:t>pour l'analyse</a:t>
            </a:r>
            <a:r>
              <a:rPr sz="1600" dirty="0">
                <a:solidFill>
                  <a:srgbClr val="232323"/>
                </a:solidFill>
                <a:latin typeface="Arial MT"/>
                <a:cs typeface="Arial MT"/>
              </a:rPr>
              <a:t> </a:t>
            </a:r>
            <a:r>
              <a:rPr sz="1600" spc="-5" dirty="0">
                <a:solidFill>
                  <a:srgbClr val="232323"/>
                </a:solidFill>
                <a:latin typeface="Arial MT"/>
                <a:cs typeface="Arial MT"/>
              </a:rPr>
              <a:t>des</a:t>
            </a:r>
            <a:r>
              <a:rPr sz="1600" spc="-10" dirty="0">
                <a:solidFill>
                  <a:srgbClr val="232323"/>
                </a:solidFill>
                <a:latin typeface="Arial MT"/>
                <a:cs typeface="Arial MT"/>
              </a:rPr>
              <a:t> </a:t>
            </a:r>
            <a:r>
              <a:rPr sz="1600" spc="-5" dirty="0">
                <a:solidFill>
                  <a:srgbClr val="232323"/>
                </a:solidFill>
                <a:latin typeface="Arial MT"/>
                <a:cs typeface="Arial MT"/>
              </a:rPr>
              <a:t>écarts </a:t>
            </a:r>
            <a:r>
              <a:rPr sz="1600" dirty="0">
                <a:solidFill>
                  <a:srgbClr val="232323"/>
                </a:solidFill>
                <a:latin typeface="Arial MT"/>
                <a:cs typeface="Arial MT"/>
              </a:rPr>
              <a:t>à</a:t>
            </a:r>
            <a:r>
              <a:rPr sz="1600" spc="-10" dirty="0">
                <a:solidFill>
                  <a:srgbClr val="232323"/>
                </a:solidFill>
                <a:latin typeface="Arial MT"/>
                <a:cs typeface="Arial MT"/>
              </a:rPr>
              <a:t> </a:t>
            </a:r>
            <a:r>
              <a:rPr sz="1600" spc="-5" dirty="0">
                <a:solidFill>
                  <a:srgbClr val="232323"/>
                </a:solidFill>
                <a:latin typeface="Arial MT"/>
                <a:cs typeface="Arial MT"/>
              </a:rPr>
              <a:t>la fin</a:t>
            </a:r>
            <a:r>
              <a:rPr sz="1600" dirty="0">
                <a:solidFill>
                  <a:srgbClr val="232323"/>
                </a:solidFill>
                <a:latin typeface="Arial MT"/>
                <a:cs typeface="Arial MT"/>
              </a:rPr>
              <a:t> </a:t>
            </a:r>
            <a:r>
              <a:rPr sz="1600" spc="-5" dirty="0">
                <a:solidFill>
                  <a:srgbClr val="232323"/>
                </a:solidFill>
                <a:latin typeface="Arial MT"/>
                <a:cs typeface="Arial MT"/>
              </a:rPr>
              <a:t>des</a:t>
            </a:r>
            <a:r>
              <a:rPr sz="1600" spc="-10" dirty="0">
                <a:solidFill>
                  <a:srgbClr val="232323"/>
                </a:solidFill>
                <a:latin typeface="Arial MT"/>
                <a:cs typeface="Arial MT"/>
              </a:rPr>
              <a:t> </a:t>
            </a:r>
            <a:r>
              <a:rPr sz="1600" spc="-5" dirty="0">
                <a:solidFill>
                  <a:srgbClr val="232323"/>
                </a:solidFill>
                <a:latin typeface="Arial MT"/>
                <a:cs typeface="Arial MT"/>
              </a:rPr>
              <a:t>phases</a:t>
            </a:r>
            <a:r>
              <a:rPr sz="1600" dirty="0">
                <a:solidFill>
                  <a:srgbClr val="232323"/>
                </a:solidFill>
                <a:latin typeface="Arial MT"/>
                <a:cs typeface="Arial MT"/>
              </a:rPr>
              <a:t> </a:t>
            </a:r>
            <a:r>
              <a:rPr sz="1600" spc="-5" dirty="0">
                <a:solidFill>
                  <a:srgbClr val="232323"/>
                </a:solidFill>
                <a:latin typeface="Arial MT"/>
                <a:cs typeface="Arial MT"/>
              </a:rPr>
              <a:t>B,</a:t>
            </a:r>
            <a:r>
              <a:rPr sz="1600" spc="-10" dirty="0">
                <a:solidFill>
                  <a:srgbClr val="232323"/>
                </a:solidFill>
                <a:latin typeface="Arial MT"/>
                <a:cs typeface="Arial MT"/>
              </a:rPr>
              <a:t> </a:t>
            </a:r>
            <a:r>
              <a:rPr sz="1600" dirty="0">
                <a:solidFill>
                  <a:srgbClr val="232323"/>
                </a:solidFill>
                <a:latin typeface="Arial MT"/>
                <a:cs typeface="Arial MT"/>
              </a:rPr>
              <a:t>C</a:t>
            </a:r>
            <a:r>
              <a:rPr sz="1600" spc="-5" dirty="0">
                <a:solidFill>
                  <a:srgbClr val="232323"/>
                </a:solidFill>
                <a:latin typeface="Arial MT"/>
                <a:cs typeface="Arial MT"/>
              </a:rPr>
              <a:t> et </a:t>
            </a:r>
            <a:r>
              <a:rPr sz="1600" dirty="0">
                <a:solidFill>
                  <a:srgbClr val="232323"/>
                </a:solidFill>
                <a:latin typeface="Arial MT"/>
                <a:cs typeface="Arial MT"/>
              </a:rPr>
              <a:t>D</a:t>
            </a:r>
            <a:r>
              <a:rPr sz="1600" spc="-10" dirty="0">
                <a:solidFill>
                  <a:srgbClr val="232323"/>
                </a:solidFill>
                <a:latin typeface="Arial MT"/>
                <a:cs typeface="Arial MT"/>
              </a:rPr>
              <a:t> </a:t>
            </a:r>
            <a:r>
              <a:rPr sz="1600" spc="-5" dirty="0">
                <a:solidFill>
                  <a:srgbClr val="232323"/>
                </a:solidFill>
                <a:latin typeface="Arial MT"/>
                <a:cs typeface="Arial MT"/>
              </a:rPr>
              <a:t>de l'ADM</a:t>
            </a:r>
            <a:endParaRPr sz="1600">
              <a:latin typeface="Arial MT"/>
              <a:cs typeface="Arial MT"/>
            </a:endParaRPr>
          </a:p>
        </p:txBody>
      </p:sp>
      <p:sp>
        <p:nvSpPr>
          <p:cNvPr id="6" name="object 6"/>
          <p:cNvSpPr txBox="1"/>
          <p:nvPr/>
        </p:nvSpPr>
        <p:spPr>
          <a:xfrm>
            <a:off x="132403" y="6419689"/>
            <a:ext cx="328930" cy="269240"/>
          </a:xfrm>
          <a:prstGeom prst="rect">
            <a:avLst/>
          </a:prstGeom>
        </p:spPr>
        <p:txBody>
          <a:bodyPr vert="horz" wrap="square" lIns="0" tIns="0" rIns="0" bIns="0" rtlCol="0">
            <a:spAutoFit/>
          </a:bodyPr>
          <a:lstStyle/>
          <a:p>
            <a:pPr marL="12700">
              <a:lnSpc>
                <a:spcPts val="1995"/>
              </a:lnSpc>
            </a:pPr>
            <a:r>
              <a:rPr sz="1700" dirty="0">
                <a:solidFill>
                  <a:srgbClr val="FFFFFF"/>
                </a:solidFill>
                <a:latin typeface="Arial MT"/>
                <a:cs typeface="Arial MT"/>
              </a:rPr>
              <a:t>1/2</a:t>
            </a:r>
            <a:endParaRPr sz="170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8" name="object 8"/>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18</a:t>
            </a:fld>
            <a:r>
              <a:rPr dirty="0"/>
              <a:t> </a:t>
            </a:r>
            <a:r>
              <a:rPr spc="10" dirty="0"/>
              <a:t>sur</a:t>
            </a:r>
            <a:r>
              <a:rPr dirty="0"/>
              <a:t> </a:t>
            </a:r>
            <a:r>
              <a:rPr spc="5" dirty="0"/>
              <a:t>40</a:t>
            </a:r>
          </a:p>
        </p:txBody>
      </p:sp>
      <p:sp>
        <p:nvSpPr>
          <p:cNvPr id="4" name="object 4"/>
          <p:cNvSpPr txBox="1">
            <a:spLocks noGrp="1"/>
          </p:cNvSpPr>
          <p:nvPr>
            <p:ph type="title"/>
          </p:nvPr>
        </p:nvSpPr>
        <p:spPr>
          <a:xfrm>
            <a:off x="857199" y="90805"/>
            <a:ext cx="7905801" cy="671195"/>
          </a:xfrm>
          <a:prstGeom prst="rect">
            <a:avLst/>
          </a:prstGeom>
        </p:spPr>
        <p:txBody>
          <a:bodyPr vert="horz" wrap="square" lIns="0" tIns="10795" rIns="0" bIns="0" rtlCol="0">
            <a:spAutoFit/>
          </a:bodyPr>
          <a:lstStyle/>
          <a:p>
            <a:pPr marL="26670" marR="5080" indent="-14604">
              <a:lnSpc>
                <a:spcPts val="2600"/>
              </a:lnSpc>
              <a:spcBef>
                <a:spcPts val="85"/>
              </a:spcBef>
            </a:pPr>
            <a:r>
              <a:rPr sz="2050" b="1" spc="5" dirty="0"/>
              <a:t>Le </a:t>
            </a:r>
            <a:r>
              <a:rPr sz="2050" b="1" dirty="0"/>
              <a:t>développement</a:t>
            </a:r>
            <a:r>
              <a:rPr sz="2050" b="1" spc="10" dirty="0"/>
              <a:t> </a:t>
            </a:r>
            <a:r>
              <a:rPr sz="2050" b="1" spc="5" dirty="0"/>
              <a:t>de vues </a:t>
            </a:r>
            <a:r>
              <a:rPr sz="2050" b="1" dirty="0"/>
              <a:t>d’architecture</a:t>
            </a:r>
            <a:r>
              <a:rPr sz="2050" b="1" spc="10" dirty="0"/>
              <a:t> </a:t>
            </a:r>
            <a:r>
              <a:rPr sz="2050" b="1" dirty="0"/>
              <a:t>est </a:t>
            </a:r>
            <a:r>
              <a:rPr sz="2050" b="1" spc="-555" dirty="0"/>
              <a:t> </a:t>
            </a:r>
            <a:r>
              <a:rPr sz="2050" b="1" spc="5" dirty="0"/>
              <a:t>un</a:t>
            </a:r>
            <a:r>
              <a:rPr sz="2050" b="1" spc="-5" dirty="0"/>
              <a:t> </a:t>
            </a:r>
            <a:r>
              <a:rPr sz="2050" b="1" dirty="0"/>
              <a:t>processus</a:t>
            </a:r>
            <a:r>
              <a:rPr sz="2050" b="1" spc="5" dirty="0"/>
              <a:t> </a:t>
            </a:r>
            <a:r>
              <a:rPr sz="2050" b="1" dirty="0"/>
              <a:t>itératif.</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307630" y="5810426"/>
            <a:ext cx="5514340" cy="248285"/>
          </a:xfrm>
          <a:prstGeom prst="rect">
            <a:avLst/>
          </a:prstGeom>
        </p:spPr>
        <p:txBody>
          <a:bodyPr vert="horz" wrap="square" lIns="0" tIns="13970" rIns="0" bIns="0" rtlCol="0">
            <a:spAutoFit/>
          </a:bodyPr>
          <a:lstStyle/>
          <a:p>
            <a:pPr marL="12700">
              <a:lnSpc>
                <a:spcPct val="100000"/>
              </a:lnSpc>
              <a:spcBef>
                <a:spcPts val="110"/>
              </a:spcBef>
            </a:pPr>
            <a:r>
              <a:rPr sz="1450" dirty="0">
                <a:solidFill>
                  <a:srgbClr val="232323"/>
                </a:solidFill>
                <a:latin typeface="Arial MT"/>
                <a:cs typeface="Arial MT"/>
              </a:rPr>
              <a:t>Le</a:t>
            </a:r>
            <a:r>
              <a:rPr sz="1450" spc="-5" dirty="0">
                <a:solidFill>
                  <a:srgbClr val="232323"/>
                </a:solidFill>
                <a:latin typeface="Arial MT"/>
                <a:cs typeface="Arial MT"/>
              </a:rPr>
              <a:t> </a:t>
            </a:r>
            <a:r>
              <a:rPr sz="1450" dirty="0">
                <a:solidFill>
                  <a:srgbClr val="232323"/>
                </a:solidFill>
                <a:latin typeface="Arial MT"/>
                <a:cs typeface="Arial MT"/>
              </a:rPr>
              <a:t>développement des </a:t>
            </a:r>
            <a:r>
              <a:rPr sz="1450" spc="5" dirty="0">
                <a:solidFill>
                  <a:srgbClr val="232323"/>
                </a:solidFill>
                <a:latin typeface="Arial MT"/>
                <a:cs typeface="Arial MT"/>
              </a:rPr>
              <a:t>vues</a:t>
            </a:r>
            <a:r>
              <a:rPr sz="1450" spc="-5" dirty="0">
                <a:solidFill>
                  <a:srgbClr val="232323"/>
                </a:solidFill>
                <a:latin typeface="Arial MT"/>
                <a:cs typeface="Arial MT"/>
              </a:rPr>
              <a:t> </a:t>
            </a:r>
            <a:r>
              <a:rPr sz="1450" dirty="0">
                <a:solidFill>
                  <a:srgbClr val="232323"/>
                </a:solidFill>
                <a:latin typeface="Arial MT"/>
                <a:cs typeface="Arial MT"/>
              </a:rPr>
              <a:t>d'architecture est un processus</a:t>
            </a:r>
            <a:r>
              <a:rPr sz="1450" spc="-5" dirty="0">
                <a:solidFill>
                  <a:srgbClr val="232323"/>
                </a:solidFill>
                <a:latin typeface="Arial MT"/>
                <a:cs typeface="Arial MT"/>
              </a:rPr>
              <a:t> itératif</a:t>
            </a:r>
            <a:endParaRPr sz="1450">
              <a:latin typeface="Arial MT"/>
              <a:cs typeface="Arial MT"/>
            </a:endParaRPr>
          </a:p>
        </p:txBody>
      </p:sp>
      <p:sp>
        <p:nvSpPr>
          <p:cNvPr id="24" name="object 24"/>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25" name="object 25"/>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19</a:t>
            </a:fld>
            <a:r>
              <a:rPr dirty="0"/>
              <a:t> </a:t>
            </a:r>
            <a:r>
              <a:rPr spc="10" dirty="0"/>
              <a:t>sur</a:t>
            </a:r>
            <a:r>
              <a:rPr dirty="0"/>
              <a:t> </a:t>
            </a:r>
            <a:r>
              <a:rPr spc="5" dirty="0"/>
              <a:t>40</a:t>
            </a:r>
          </a:p>
        </p:txBody>
      </p:sp>
      <p:sp>
        <p:nvSpPr>
          <p:cNvPr id="4" name="object 4"/>
          <p:cNvSpPr txBox="1"/>
          <p:nvPr/>
        </p:nvSpPr>
        <p:spPr>
          <a:xfrm>
            <a:off x="250342" y="1784351"/>
            <a:ext cx="3518535" cy="222250"/>
          </a:xfrm>
          <a:prstGeom prst="rect">
            <a:avLst/>
          </a:prstGeom>
        </p:spPr>
        <p:txBody>
          <a:bodyPr vert="horz" wrap="square" lIns="0" tIns="11430" rIns="0" bIns="0" rtlCol="0">
            <a:spAutoFit/>
          </a:bodyPr>
          <a:lstStyle/>
          <a:p>
            <a:pPr marL="12700">
              <a:lnSpc>
                <a:spcPct val="100000"/>
              </a:lnSpc>
              <a:spcBef>
                <a:spcPts val="90"/>
              </a:spcBef>
            </a:pPr>
            <a:r>
              <a:rPr sz="1300" spc="-10" dirty="0">
                <a:latin typeface="Arial MT"/>
                <a:cs typeface="Arial MT"/>
              </a:rPr>
              <a:t>Développement</a:t>
            </a:r>
            <a:r>
              <a:rPr sz="1300" spc="-15" dirty="0">
                <a:latin typeface="Arial MT"/>
                <a:cs typeface="Arial MT"/>
              </a:rPr>
              <a:t> </a:t>
            </a:r>
            <a:r>
              <a:rPr sz="1300" spc="-10" dirty="0">
                <a:latin typeface="Arial MT"/>
                <a:cs typeface="Arial MT"/>
              </a:rPr>
              <a:t>d'architecture</a:t>
            </a:r>
            <a:r>
              <a:rPr sz="1300" spc="-15" dirty="0">
                <a:latin typeface="Arial MT"/>
                <a:cs typeface="Arial MT"/>
              </a:rPr>
              <a:t> </a:t>
            </a:r>
            <a:r>
              <a:rPr sz="1300" spc="-10" dirty="0">
                <a:latin typeface="Arial MT"/>
                <a:cs typeface="Arial MT"/>
              </a:rPr>
              <a:t>basé</a:t>
            </a:r>
            <a:r>
              <a:rPr sz="1300" spc="-15" dirty="0">
                <a:latin typeface="Arial MT"/>
                <a:cs typeface="Arial MT"/>
              </a:rPr>
              <a:t> </a:t>
            </a:r>
            <a:r>
              <a:rPr sz="1300" spc="-5" dirty="0">
                <a:latin typeface="Arial MT"/>
                <a:cs typeface="Arial MT"/>
              </a:rPr>
              <a:t>sur</a:t>
            </a:r>
            <a:r>
              <a:rPr sz="1300" spc="-15" dirty="0">
                <a:latin typeface="Arial MT"/>
                <a:cs typeface="Arial MT"/>
              </a:rPr>
              <a:t> </a:t>
            </a:r>
            <a:r>
              <a:rPr sz="1300" spc="-10" dirty="0">
                <a:latin typeface="Arial MT"/>
                <a:cs typeface="Arial MT"/>
              </a:rPr>
              <a:t>les</a:t>
            </a:r>
            <a:r>
              <a:rPr sz="1300" spc="-15" dirty="0">
                <a:latin typeface="Arial MT"/>
                <a:cs typeface="Arial MT"/>
              </a:rPr>
              <a:t> </a:t>
            </a:r>
            <a:r>
              <a:rPr sz="1300" spc="-5" dirty="0">
                <a:latin typeface="Arial MT"/>
                <a:cs typeface="Arial MT"/>
              </a:rPr>
              <a:t>vues</a:t>
            </a:r>
            <a:endParaRPr sz="1300">
              <a:latin typeface="Arial MT"/>
              <a:cs typeface="Arial MT"/>
            </a:endParaRPr>
          </a:p>
        </p:txBody>
      </p:sp>
      <p:sp>
        <p:nvSpPr>
          <p:cNvPr id="5" name="object 5"/>
          <p:cNvSpPr txBox="1"/>
          <p:nvPr/>
        </p:nvSpPr>
        <p:spPr>
          <a:xfrm>
            <a:off x="6974522" y="4458179"/>
            <a:ext cx="1037590" cy="558165"/>
          </a:xfrm>
          <a:prstGeom prst="rect">
            <a:avLst/>
          </a:prstGeom>
        </p:spPr>
        <p:txBody>
          <a:bodyPr vert="horz" wrap="square" lIns="0" tIns="12700" rIns="0" bIns="0" rtlCol="0">
            <a:spAutoFit/>
          </a:bodyPr>
          <a:lstStyle/>
          <a:p>
            <a:pPr marL="12700" marR="5080" indent="9525">
              <a:lnSpc>
                <a:spcPct val="134400"/>
              </a:lnSpc>
              <a:spcBef>
                <a:spcPts val="100"/>
              </a:spcBef>
            </a:pPr>
            <a:r>
              <a:rPr sz="1300" spc="-10" dirty="0">
                <a:solidFill>
                  <a:srgbClr val="FFFFFF"/>
                </a:solidFill>
                <a:latin typeface="Arial MT"/>
                <a:cs typeface="Arial MT"/>
              </a:rPr>
              <a:t>Vues</a:t>
            </a:r>
            <a:r>
              <a:rPr sz="1300" spc="-45" dirty="0">
                <a:solidFill>
                  <a:srgbClr val="FFFFFF"/>
                </a:solidFill>
                <a:latin typeface="Arial MT"/>
                <a:cs typeface="Arial MT"/>
              </a:rPr>
              <a:t> </a:t>
            </a:r>
            <a:r>
              <a:rPr sz="1300" spc="-10" dirty="0">
                <a:solidFill>
                  <a:srgbClr val="FFFFFF"/>
                </a:solidFill>
                <a:latin typeface="Arial MT"/>
                <a:cs typeface="Arial MT"/>
              </a:rPr>
              <a:t>de</a:t>
            </a:r>
            <a:r>
              <a:rPr sz="1300" spc="-45" dirty="0">
                <a:solidFill>
                  <a:srgbClr val="FFFFFF"/>
                </a:solidFill>
                <a:latin typeface="Arial MT"/>
                <a:cs typeface="Arial MT"/>
              </a:rPr>
              <a:t> </a:t>
            </a:r>
            <a:r>
              <a:rPr sz="1300" spc="-10" dirty="0">
                <a:solidFill>
                  <a:srgbClr val="FFFFFF"/>
                </a:solidFill>
                <a:latin typeface="Arial MT"/>
                <a:cs typeface="Arial MT"/>
              </a:rPr>
              <a:t>base </a:t>
            </a:r>
            <a:r>
              <a:rPr sz="1300" spc="-350" dirty="0">
                <a:solidFill>
                  <a:srgbClr val="FFFFFF"/>
                </a:solidFill>
                <a:latin typeface="Arial MT"/>
                <a:cs typeface="Arial MT"/>
              </a:rPr>
              <a:t> </a:t>
            </a:r>
            <a:r>
              <a:rPr sz="1300" spc="-10" dirty="0">
                <a:solidFill>
                  <a:srgbClr val="FFFFFF"/>
                </a:solidFill>
                <a:latin typeface="Arial MT"/>
                <a:cs typeface="Arial MT"/>
              </a:rPr>
              <a:t>Vues</a:t>
            </a:r>
            <a:r>
              <a:rPr sz="1300" spc="-20" dirty="0">
                <a:solidFill>
                  <a:srgbClr val="FFFFFF"/>
                </a:solidFill>
                <a:latin typeface="Arial MT"/>
                <a:cs typeface="Arial MT"/>
              </a:rPr>
              <a:t> </a:t>
            </a:r>
            <a:r>
              <a:rPr sz="1300" spc="-5" dirty="0">
                <a:solidFill>
                  <a:srgbClr val="FFFFFF"/>
                </a:solidFill>
                <a:latin typeface="Arial MT"/>
                <a:cs typeface="Arial MT"/>
              </a:rPr>
              <a:t>cibles</a:t>
            </a:r>
            <a:endParaRPr sz="1300">
              <a:latin typeface="Arial MT"/>
              <a:cs typeface="Arial MT"/>
            </a:endParaRPr>
          </a:p>
        </p:txBody>
      </p:sp>
      <p:sp>
        <p:nvSpPr>
          <p:cNvPr id="6" name="object 6"/>
          <p:cNvSpPr txBox="1"/>
          <p:nvPr/>
        </p:nvSpPr>
        <p:spPr>
          <a:xfrm>
            <a:off x="264668" y="2547913"/>
            <a:ext cx="1718310" cy="175260"/>
          </a:xfrm>
          <a:prstGeom prst="rect">
            <a:avLst/>
          </a:prstGeom>
        </p:spPr>
        <p:txBody>
          <a:bodyPr vert="horz" wrap="square" lIns="0" tIns="16510" rIns="0" bIns="0" rtlCol="0">
            <a:spAutoFit/>
          </a:bodyPr>
          <a:lstStyle/>
          <a:p>
            <a:pPr marL="12700">
              <a:lnSpc>
                <a:spcPct val="100000"/>
              </a:lnSpc>
              <a:spcBef>
                <a:spcPts val="130"/>
              </a:spcBef>
            </a:pPr>
            <a:r>
              <a:rPr sz="950" spc="5" dirty="0">
                <a:latin typeface="Arial MT"/>
                <a:cs typeface="Arial MT"/>
              </a:rPr>
              <a:t>Bibliothèque</a:t>
            </a:r>
            <a:r>
              <a:rPr sz="950" spc="20" dirty="0">
                <a:latin typeface="Arial MT"/>
                <a:cs typeface="Arial MT"/>
              </a:rPr>
              <a:t> </a:t>
            </a:r>
            <a:r>
              <a:rPr sz="950" spc="10" dirty="0">
                <a:latin typeface="Arial MT"/>
                <a:cs typeface="Arial MT"/>
              </a:rPr>
              <a:t>des</a:t>
            </a:r>
            <a:r>
              <a:rPr sz="950" dirty="0">
                <a:latin typeface="Arial MT"/>
                <a:cs typeface="Arial MT"/>
              </a:rPr>
              <a:t> </a:t>
            </a:r>
            <a:r>
              <a:rPr sz="950" spc="5" dirty="0">
                <a:latin typeface="Arial MT"/>
                <a:cs typeface="Arial MT"/>
              </a:rPr>
              <a:t>points </a:t>
            </a:r>
            <a:r>
              <a:rPr sz="950" spc="10" dirty="0">
                <a:latin typeface="Arial MT"/>
                <a:cs typeface="Arial MT"/>
              </a:rPr>
              <a:t>de</a:t>
            </a:r>
            <a:r>
              <a:rPr sz="950" dirty="0">
                <a:latin typeface="Arial MT"/>
                <a:cs typeface="Arial MT"/>
              </a:rPr>
              <a:t> </a:t>
            </a:r>
            <a:r>
              <a:rPr sz="950" spc="15" dirty="0">
                <a:latin typeface="Arial MT"/>
                <a:cs typeface="Arial MT"/>
              </a:rPr>
              <a:t>vue</a:t>
            </a:r>
            <a:endParaRPr sz="950">
              <a:latin typeface="Arial MT"/>
              <a:cs typeface="Arial MT"/>
            </a:endParaRPr>
          </a:p>
        </p:txBody>
      </p:sp>
      <p:sp>
        <p:nvSpPr>
          <p:cNvPr id="7" name="object 7"/>
          <p:cNvSpPr txBox="1"/>
          <p:nvPr/>
        </p:nvSpPr>
        <p:spPr>
          <a:xfrm>
            <a:off x="7082726" y="2841298"/>
            <a:ext cx="1184275" cy="499109"/>
          </a:xfrm>
          <a:prstGeom prst="rect">
            <a:avLst/>
          </a:prstGeom>
        </p:spPr>
        <p:txBody>
          <a:bodyPr vert="horz" wrap="square" lIns="0" tIns="43815" rIns="0" bIns="0" rtlCol="0">
            <a:spAutoFit/>
          </a:bodyPr>
          <a:lstStyle/>
          <a:p>
            <a:pPr marL="22225">
              <a:lnSpc>
                <a:spcPct val="100000"/>
              </a:lnSpc>
              <a:spcBef>
                <a:spcPts val="345"/>
              </a:spcBef>
            </a:pPr>
            <a:r>
              <a:rPr sz="1450" spc="10" dirty="0">
                <a:solidFill>
                  <a:srgbClr val="FFFFFF"/>
                </a:solidFill>
                <a:latin typeface="Arial MT"/>
                <a:cs typeface="Arial MT"/>
              </a:rPr>
              <a:t>Vues</a:t>
            </a:r>
            <a:r>
              <a:rPr sz="1450" spc="-25" dirty="0">
                <a:solidFill>
                  <a:srgbClr val="FFFFFF"/>
                </a:solidFill>
                <a:latin typeface="Arial MT"/>
                <a:cs typeface="Arial MT"/>
              </a:rPr>
              <a:t> </a:t>
            </a:r>
            <a:r>
              <a:rPr sz="1450" spc="10" dirty="0">
                <a:solidFill>
                  <a:srgbClr val="FFFFFF"/>
                </a:solidFill>
                <a:latin typeface="Arial MT"/>
                <a:cs typeface="Arial MT"/>
              </a:rPr>
              <a:t>de</a:t>
            </a:r>
            <a:r>
              <a:rPr sz="1450" spc="-25" dirty="0">
                <a:solidFill>
                  <a:srgbClr val="FFFFFF"/>
                </a:solidFill>
                <a:latin typeface="Arial MT"/>
                <a:cs typeface="Arial MT"/>
              </a:rPr>
              <a:t> </a:t>
            </a:r>
            <a:r>
              <a:rPr sz="1450" spc="10" dirty="0">
                <a:solidFill>
                  <a:srgbClr val="FFFFFF"/>
                </a:solidFill>
                <a:latin typeface="Arial MT"/>
                <a:cs typeface="Arial MT"/>
              </a:rPr>
              <a:t>base</a:t>
            </a:r>
            <a:endParaRPr sz="1450">
              <a:latin typeface="Arial MT"/>
              <a:cs typeface="Arial MT"/>
            </a:endParaRPr>
          </a:p>
          <a:p>
            <a:pPr marL="12700">
              <a:lnSpc>
                <a:spcPct val="100000"/>
              </a:lnSpc>
              <a:spcBef>
                <a:spcPts val="185"/>
              </a:spcBef>
            </a:pPr>
            <a:r>
              <a:rPr sz="1300" spc="-10" dirty="0">
                <a:solidFill>
                  <a:srgbClr val="FFFFFF"/>
                </a:solidFill>
                <a:latin typeface="Arial MT"/>
                <a:cs typeface="Arial MT"/>
              </a:rPr>
              <a:t>Vues</a:t>
            </a:r>
            <a:r>
              <a:rPr sz="1300" spc="-45" dirty="0">
                <a:solidFill>
                  <a:srgbClr val="FFFFFF"/>
                </a:solidFill>
                <a:latin typeface="Arial MT"/>
                <a:cs typeface="Arial MT"/>
              </a:rPr>
              <a:t> </a:t>
            </a:r>
            <a:r>
              <a:rPr sz="1300" spc="-5" dirty="0">
                <a:solidFill>
                  <a:srgbClr val="FFFFFF"/>
                </a:solidFill>
                <a:latin typeface="Arial MT"/>
                <a:cs typeface="Arial MT"/>
              </a:rPr>
              <a:t>cibles</a:t>
            </a:r>
            <a:endParaRPr sz="1300">
              <a:latin typeface="Arial MT"/>
              <a:cs typeface="Arial MT"/>
            </a:endParaRPr>
          </a:p>
        </p:txBody>
      </p:sp>
      <p:sp>
        <p:nvSpPr>
          <p:cNvPr id="8" name="object 8"/>
          <p:cNvSpPr txBox="1"/>
          <p:nvPr/>
        </p:nvSpPr>
        <p:spPr>
          <a:xfrm>
            <a:off x="7119048" y="1776656"/>
            <a:ext cx="1184275" cy="499109"/>
          </a:xfrm>
          <a:prstGeom prst="rect">
            <a:avLst/>
          </a:prstGeom>
        </p:spPr>
        <p:txBody>
          <a:bodyPr vert="horz" wrap="square" lIns="0" tIns="43815" rIns="0" bIns="0" rtlCol="0">
            <a:spAutoFit/>
          </a:bodyPr>
          <a:lstStyle/>
          <a:p>
            <a:pPr marL="22225">
              <a:lnSpc>
                <a:spcPct val="100000"/>
              </a:lnSpc>
              <a:spcBef>
                <a:spcPts val="345"/>
              </a:spcBef>
            </a:pPr>
            <a:r>
              <a:rPr sz="1450" spc="10" dirty="0">
                <a:latin typeface="Arial MT"/>
                <a:cs typeface="Arial MT"/>
              </a:rPr>
              <a:t>Vues</a:t>
            </a:r>
            <a:r>
              <a:rPr sz="1450" spc="-25" dirty="0">
                <a:latin typeface="Arial MT"/>
                <a:cs typeface="Arial MT"/>
              </a:rPr>
              <a:t> </a:t>
            </a:r>
            <a:r>
              <a:rPr sz="1450" spc="10" dirty="0">
                <a:latin typeface="Arial MT"/>
                <a:cs typeface="Arial MT"/>
              </a:rPr>
              <a:t>de</a:t>
            </a:r>
            <a:r>
              <a:rPr sz="1450" spc="-25" dirty="0">
                <a:latin typeface="Arial MT"/>
                <a:cs typeface="Arial MT"/>
              </a:rPr>
              <a:t> </a:t>
            </a:r>
            <a:r>
              <a:rPr sz="1450" spc="10" dirty="0">
                <a:latin typeface="Arial MT"/>
                <a:cs typeface="Arial MT"/>
              </a:rPr>
              <a:t>base</a:t>
            </a:r>
            <a:endParaRPr sz="1450">
              <a:latin typeface="Arial MT"/>
              <a:cs typeface="Arial MT"/>
            </a:endParaRPr>
          </a:p>
          <a:p>
            <a:pPr marL="12700">
              <a:lnSpc>
                <a:spcPct val="100000"/>
              </a:lnSpc>
              <a:spcBef>
                <a:spcPts val="185"/>
              </a:spcBef>
            </a:pPr>
            <a:r>
              <a:rPr sz="1300" spc="-10" dirty="0">
                <a:latin typeface="Arial MT"/>
                <a:cs typeface="Arial MT"/>
              </a:rPr>
              <a:t>Vues</a:t>
            </a:r>
            <a:r>
              <a:rPr sz="1300" spc="-45" dirty="0">
                <a:latin typeface="Arial MT"/>
                <a:cs typeface="Arial MT"/>
              </a:rPr>
              <a:t> </a:t>
            </a:r>
            <a:r>
              <a:rPr sz="1300" spc="-5" dirty="0">
                <a:latin typeface="Arial MT"/>
                <a:cs typeface="Arial MT"/>
              </a:rPr>
              <a:t>cibles</a:t>
            </a:r>
            <a:endParaRPr sz="1300">
              <a:latin typeface="Arial MT"/>
              <a:cs typeface="Arial MT"/>
            </a:endParaRPr>
          </a:p>
        </p:txBody>
      </p:sp>
      <p:sp>
        <p:nvSpPr>
          <p:cNvPr id="9" name="object 9"/>
          <p:cNvSpPr txBox="1"/>
          <p:nvPr/>
        </p:nvSpPr>
        <p:spPr>
          <a:xfrm>
            <a:off x="6161785" y="3918930"/>
            <a:ext cx="539115" cy="121285"/>
          </a:xfrm>
          <a:prstGeom prst="rect">
            <a:avLst/>
          </a:prstGeom>
        </p:spPr>
        <p:txBody>
          <a:bodyPr vert="horz" wrap="square" lIns="0" tIns="15875" rIns="0" bIns="0" rtlCol="0">
            <a:spAutoFit/>
          </a:bodyPr>
          <a:lstStyle/>
          <a:p>
            <a:pPr marL="38100">
              <a:lnSpc>
                <a:spcPct val="100000"/>
              </a:lnSpc>
              <a:spcBef>
                <a:spcPts val="125"/>
              </a:spcBef>
            </a:pPr>
            <a:r>
              <a:rPr sz="600" spc="-114" dirty="0">
                <a:solidFill>
                  <a:srgbClr val="FFFFFF"/>
                </a:solidFill>
                <a:latin typeface="Arial MT"/>
                <a:cs typeface="Arial MT"/>
              </a:rPr>
              <a:t>Arch</a:t>
            </a:r>
            <a:r>
              <a:rPr sz="900" spc="-172" baseline="32407" dirty="0">
                <a:solidFill>
                  <a:srgbClr val="FFFFFF"/>
                </a:solidFill>
                <a:latin typeface="Arial MT"/>
                <a:cs typeface="Arial MT"/>
              </a:rPr>
              <a:t>S</a:t>
            </a:r>
            <a:r>
              <a:rPr sz="600" spc="-114" dirty="0">
                <a:solidFill>
                  <a:srgbClr val="FFFFFF"/>
                </a:solidFill>
                <a:latin typeface="Arial MT"/>
                <a:cs typeface="Arial MT"/>
              </a:rPr>
              <a:t>it</a:t>
            </a:r>
            <a:r>
              <a:rPr sz="900" spc="-172" baseline="32407" dirty="0">
                <a:solidFill>
                  <a:srgbClr val="FFFFFF"/>
                </a:solidFill>
                <a:latin typeface="Arial MT"/>
                <a:cs typeface="Arial MT"/>
              </a:rPr>
              <a:t>y</a:t>
            </a:r>
            <a:r>
              <a:rPr sz="600" spc="-114" dirty="0">
                <a:solidFill>
                  <a:srgbClr val="FFFFFF"/>
                </a:solidFill>
                <a:latin typeface="Arial MT"/>
                <a:cs typeface="Arial MT"/>
              </a:rPr>
              <a:t>e</a:t>
            </a:r>
            <a:r>
              <a:rPr sz="900" spc="-172" baseline="32407" dirty="0">
                <a:solidFill>
                  <a:srgbClr val="FFFFFF"/>
                </a:solidFill>
                <a:latin typeface="Arial MT"/>
                <a:cs typeface="Arial MT"/>
              </a:rPr>
              <a:t>s</a:t>
            </a:r>
            <a:r>
              <a:rPr sz="600" spc="-114" dirty="0">
                <a:solidFill>
                  <a:srgbClr val="FFFFFF"/>
                </a:solidFill>
                <a:latin typeface="Arial MT"/>
                <a:cs typeface="Arial MT"/>
              </a:rPr>
              <a:t>c</a:t>
            </a:r>
            <a:r>
              <a:rPr sz="900" spc="-172" baseline="32407" dirty="0">
                <a:solidFill>
                  <a:srgbClr val="FFFFFF"/>
                </a:solidFill>
                <a:latin typeface="Arial MT"/>
                <a:cs typeface="Arial MT"/>
              </a:rPr>
              <a:t>t</a:t>
            </a:r>
            <a:r>
              <a:rPr sz="600" spc="-114" dirty="0">
                <a:solidFill>
                  <a:srgbClr val="FFFFFF"/>
                </a:solidFill>
                <a:latin typeface="Arial MT"/>
                <a:cs typeface="Arial MT"/>
              </a:rPr>
              <a:t>t</a:t>
            </a:r>
            <a:r>
              <a:rPr sz="900" spc="-172" baseline="32407" dirty="0">
                <a:solidFill>
                  <a:srgbClr val="FFFFFF"/>
                </a:solidFill>
                <a:latin typeface="Arial MT"/>
                <a:cs typeface="Arial MT"/>
              </a:rPr>
              <a:t>è</a:t>
            </a:r>
            <a:r>
              <a:rPr sz="600" spc="-114" dirty="0">
                <a:solidFill>
                  <a:srgbClr val="FFFFFF"/>
                </a:solidFill>
                <a:latin typeface="Arial MT"/>
                <a:cs typeface="Arial MT"/>
              </a:rPr>
              <a:t>u</a:t>
            </a:r>
            <a:r>
              <a:rPr sz="900" spc="-172" baseline="32407" dirty="0">
                <a:solidFill>
                  <a:srgbClr val="FFFFFF"/>
                </a:solidFill>
                <a:latin typeface="Arial MT"/>
                <a:cs typeface="Arial MT"/>
              </a:rPr>
              <a:t>m</a:t>
            </a:r>
            <a:r>
              <a:rPr sz="600" spc="-114" dirty="0">
                <a:solidFill>
                  <a:srgbClr val="FFFFFF"/>
                </a:solidFill>
                <a:latin typeface="Arial MT"/>
                <a:cs typeface="Arial MT"/>
              </a:rPr>
              <a:t>re</a:t>
            </a:r>
            <a:r>
              <a:rPr sz="900" spc="-172" baseline="32407" dirty="0">
                <a:solidFill>
                  <a:srgbClr val="FFFFFF"/>
                </a:solidFill>
                <a:latin typeface="Arial MT"/>
                <a:cs typeface="Arial MT"/>
              </a:rPr>
              <a:t>e</a:t>
            </a:r>
            <a:r>
              <a:rPr sz="600" spc="-114" dirty="0">
                <a:solidFill>
                  <a:srgbClr val="FFFFFF"/>
                </a:solidFill>
                <a:latin typeface="Arial MT"/>
                <a:cs typeface="Arial MT"/>
              </a:rPr>
              <a:t>s</a:t>
            </a:r>
            <a:endParaRPr sz="600">
              <a:latin typeface="Arial MT"/>
              <a:cs typeface="Arial MT"/>
            </a:endParaRPr>
          </a:p>
        </p:txBody>
      </p:sp>
      <p:sp>
        <p:nvSpPr>
          <p:cNvPr id="10" name="object 10"/>
          <p:cNvSpPr txBox="1"/>
          <p:nvPr/>
        </p:nvSpPr>
        <p:spPr>
          <a:xfrm>
            <a:off x="4468494" y="2162987"/>
            <a:ext cx="448309" cy="361950"/>
          </a:xfrm>
          <a:prstGeom prst="rect">
            <a:avLst/>
          </a:prstGeom>
        </p:spPr>
        <p:txBody>
          <a:bodyPr vert="horz" wrap="square" lIns="0" tIns="36830" rIns="0" bIns="0" rtlCol="0">
            <a:spAutoFit/>
          </a:bodyPr>
          <a:lstStyle/>
          <a:p>
            <a:pPr marL="16510" algn="ctr">
              <a:lnSpc>
                <a:spcPct val="100000"/>
              </a:lnSpc>
              <a:spcBef>
                <a:spcPts val="290"/>
              </a:spcBef>
            </a:pPr>
            <a:r>
              <a:rPr sz="400" spc="5" dirty="0">
                <a:solidFill>
                  <a:srgbClr val="FFFFFF"/>
                </a:solidFill>
                <a:latin typeface="Arial MT"/>
                <a:cs typeface="Arial MT"/>
              </a:rPr>
              <a:t>UN</a:t>
            </a:r>
            <a:endParaRPr sz="400">
              <a:latin typeface="Arial MT"/>
              <a:cs typeface="Arial MT"/>
            </a:endParaRPr>
          </a:p>
          <a:p>
            <a:pPr marL="12065" marR="5080" algn="ctr">
              <a:lnSpc>
                <a:spcPct val="133300"/>
              </a:lnSpc>
              <a:spcBef>
                <a:spcPts val="50"/>
              </a:spcBef>
            </a:pPr>
            <a:r>
              <a:rPr sz="600" spc="5" dirty="0">
                <a:solidFill>
                  <a:srgbClr val="FFFFFF"/>
                </a:solidFill>
                <a:latin typeface="Arial MT"/>
                <a:cs typeface="Arial MT"/>
              </a:rPr>
              <a:t>Architecture  Vision</a:t>
            </a:r>
            <a:endParaRPr sz="600">
              <a:latin typeface="Arial MT"/>
              <a:cs typeface="Arial MT"/>
            </a:endParaRPr>
          </a:p>
        </p:txBody>
      </p:sp>
      <p:sp>
        <p:nvSpPr>
          <p:cNvPr id="11" name="object 11"/>
          <p:cNvSpPr txBox="1"/>
          <p:nvPr/>
        </p:nvSpPr>
        <p:spPr>
          <a:xfrm>
            <a:off x="5714491" y="2572667"/>
            <a:ext cx="448309" cy="392430"/>
          </a:xfrm>
          <a:prstGeom prst="rect">
            <a:avLst/>
          </a:prstGeom>
        </p:spPr>
        <p:txBody>
          <a:bodyPr vert="horz" wrap="square" lIns="0" tIns="42544" rIns="0" bIns="0" rtlCol="0">
            <a:spAutoFit/>
          </a:bodyPr>
          <a:lstStyle/>
          <a:p>
            <a:pPr marL="7620" algn="ctr">
              <a:lnSpc>
                <a:spcPct val="100000"/>
              </a:lnSpc>
              <a:spcBef>
                <a:spcPts val="334"/>
              </a:spcBef>
            </a:pPr>
            <a:r>
              <a:rPr sz="600" spc="15" dirty="0">
                <a:solidFill>
                  <a:srgbClr val="FFFFFF"/>
                </a:solidFill>
                <a:latin typeface="Arial MT"/>
                <a:cs typeface="Arial MT"/>
              </a:rPr>
              <a:t>B</a:t>
            </a:r>
            <a:endParaRPr sz="600">
              <a:latin typeface="Arial MT"/>
              <a:cs typeface="Arial MT"/>
            </a:endParaRPr>
          </a:p>
          <a:p>
            <a:pPr marR="4445" algn="ctr">
              <a:lnSpc>
                <a:spcPct val="100000"/>
              </a:lnSpc>
              <a:spcBef>
                <a:spcPts val="245"/>
              </a:spcBef>
            </a:pPr>
            <a:r>
              <a:rPr sz="600" spc="5" dirty="0">
                <a:solidFill>
                  <a:srgbClr val="FFFFFF"/>
                </a:solidFill>
                <a:latin typeface="Arial MT"/>
                <a:cs typeface="Arial MT"/>
              </a:rPr>
              <a:t>Entreprise</a:t>
            </a:r>
            <a:endParaRPr sz="600">
              <a:latin typeface="Arial MT"/>
              <a:cs typeface="Arial MT"/>
            </a:endParaRPr>
          </a:p>
          <a:p>
            <a:pPr algn="ctr">
              <a:lnSpc>
                <a:spcPct val="100000"/>
              </a:lnSpc>
              <a:spcBef>
                <a:spcPts val="240"/>
              </a:spcBef>
            </a:pPr>
            <a:r>
              <a:rPr sz="600" spc="5" dirty="0">
                <a:solidFill>
                  <a:srgbClr val="FFFFFF"/>
                </a:solidFill>
                <a:latin typeface="Arial MT"/>
                <a:cs typeface="Arial MT"/>
              </a:rPr>
              <a:t>Architecture</a:t>
            </a:r>
            <a:endParaRPr sz="600">
              <a:latin typeface="Arial MT"/>
              <a:cs typeface="Arial MT"/>
            </a:endParaRPr>
          </a:p>
        </p:txBody>
      </p:sp>
      <p:sp>
        <p:nvSpPr>
          <p:cNvPr id="12" name="object 12"/>
          <p:cNvSpPr txBox="1"/>
          <p:nvPr/>
        </p:nvSpPr>
        <p:spPr>
          <a:xfrm>
            <a:off x="3283065" y="4821054"/>
            <a:ext cx="353695" cy="430530"/>
          </a:xfrm>
          <a:prstGeom prst="rect">
            <a:avLst/>
          </a:prstGeom>
        </p:spPr>
        <p:txBody>
          <a:bodyPr vert="horz" wrap="square" lIns="0" tIns="63500" rIns="0" bIns="0" rtlCol="0">
            <a:spAutoFit/>
          </a:bodyPr>
          <a:lstStyle/>
          <a:p>
            <a:pPr marR="8255" algn="ctr">
              <a:lnSpc>
                <a:spcPct val="100000"/>
              </a:lnSpc>
              <a:spcBef>
                <a:spcPts val="500"/>
              </a:spcBef>
            </a:pPr>
            <a:r>
              <a:rPr sz="600" spc="15" dirty="0">
                <a:solidFill>
                  <a:srgbClr val="FFFFFF"/>
                </a:solidFill>
                <a:latin typeface="Arial MT"/>
                <a:cs typeface="Arial MT"/>
              </a:rPr>
              <a:t>F</a:t>
            </a:r>
            <a:endParaRPr sz="600">
              <a:latin typeface="Arial MT"/>
              <a:cs typeface="Arial MT"/>
            </a:endParaRPr>
          </a:p>
          <a:p>
            <a:pPr marL="635" algn="ctr">
              <a:lnSpc>
                <a:spcPct val="100000"/>
              </a:lnSpc>
              <a:spcBef>
                <a:spcPts val="409"/>
              </a:spcBef>
            </a:pPr>
            <a:r>
              <a:rPr sz="600" spc="10" dirty="0">
                <a:solidFill>
                  <a:srgbClr val="FFFFFF"/>
                </a:solidFill>
                <a:latin typeface="Arial MT"/>
                <a:cs typeface="Arial MT"/>
              </a:rPr>
              <a:t>Migration</a:t>
            </a:r>
            <a:endParaRPr sz="600">
              <a:latin typeface="Arial MT"/>
              <a:cs typeface="Arial MT"/>
            </a:endParaRPr>
          </a:p>
          <a:p>
            <a:pPr algn="ctr">
              <a:lnSpc>
                <a:spcPct val="100000"/>
              </a:lnSpc>
              <a:spcBef>
                <a:spcPts val="390"/>
              </a:spcBef>
            </a:pPr>
            <a:r>
              <a:rPr sz="450" spc="5" dirty="0">
                <a:solidFill>
                  <a:srgbClr val="FFFFFF"/>
                </a:solidFill>
                <a:latin typeface="Arial MT"/>
                <a:cs typeface="Arial MT"/>
              </a:rPr>
              <a:t>Planification</a:t>
            </a:r>
            <a:endParaRPr sz="450">
              <a:latin typeface="Arial MT"/>
              <a:cs typeface="Arial MT"/>
            </a:endParaRPr>
          </a:p>
        </p:txBody>
      </p:sp>
      <p:sp>
        <p:nvSpPr>
          <p:cNvPr id="13" name="object 13"/>
          <p:cNvSpPr txBox="1"/>
          <p:nvPr/>
        </p:nvSpPr>
        <p:spPr>
          <a:xfrm>
            <a:off x="6180453" y="3523102"/>
            <a:ext cx="541655" cy="297815"/>
          </a:xfrm>
          <a:prstGeom prst="rect">
            <a:avLst/>
          </a:prstGeom>
        </p:spPr>
        <p:txBody>
          <a:bodyPr vert="horz" wrap="square" lIns="0" tIns="45719" rIns="0" bIns="0" rtlCol="0">
            <a:spAutoFit/>
          </a:bodyPr>
          <a:lstStyle/>
          <a:p>
            <a:pPr marL="24765" algn="ctr">
              <a:lnSpc>
                <a:spcPct val="100000"/>
              </a:lnSpc>
              <a:spcBef>
                <a:spcPts val="359"/>
              </a:spcBef>
            </a:pPr>
            <a:r>
              <a:rPr sz="600" spc="30" dirty="0">
                <a:solidFill>
                  <a:srgbClr val="FFFFFF"/>
                </a:solidFill>
                <a:latin typeface="Arial MT"/>
                <a:cs typeface="Arial MT"/>
              </a:rPr>
              <a:t>C</a:t>
            </a:r>
            <a:r>
              <a:rPr sz="900" spc="44" baseline="-41666" dirty="0">
                <a:solidFill>
                  <a:srgbClr val="FFFFFF"/>
                </a:solidFill>
                <a:latin typeface="Arial MT"/>
                <a:cs typeface="Arial MT"/>
              </a:rPr>
              <a:t>C</a:t>
            </a:r>
            <a:endParaRPr sz="900" baseline="-41666">
              <a:latin typeface="Arial MT"/>
              <a:cs typeface="Arial MT"/>
            </a:endParaRPr>
          </a:p>
          <a:p>
            <a:pPr algn="ctr">
              <a:lnSpc>
                <a:spcPct val="100000"/>
              </a:lnSpc>
              <a:spcBef>
                <a:spcPts val="310"/>
              </a:spcBef>
            </a:pPr>
            <a:r>
              <a:rPr sz="700" spc="-135" dirty="0">
                <a:solidFill>
                  <a:srgbClr val="FFFFFF"/>
                </a:solidFill>
                <a:latin typeface="Arial MT"/>
                <a:cs typeface="Arial MT"/>
              </a:rPr>
              <a:t>In</a:t>
            </a:r>
            <a:r>
              <a:rPr sz="900" spc="-202" baseline="-27777" dirty="0">
                <a:solidFill>
                  <a:srgbClr val="FFFFFF"/>
                </a:solidFill>
                <a:latin typeface="Arial MT"/>
                <a:cs typeface="Arial MT"/>
              </a:rPr>
              <a:t>In</a:t>
            </a:r>
            <a:r>
              <a:rPr sz="700" spc="-135" dirty="0">
                <a:solidFill>
                  <a:srgbClr val="FFFFFF"/>
                </a:solidFill>
                <a:latin typeface="Arial MT"/>
                <a:cs typeface="Arial MT"/>
              </a:rPr>
              <a:t>fo</a:t>
            </a:r>
            <a:r>
              <a:rPr sz="900" spc="-202" baseline="-27777" dirty="0">
                <a:solidFill>
                  <a:srgbClr val="FFFFFF"/>
                </a:solidFill>
                <a:latin typeface="Arial MT"/>
                <a:cs typeface="Arial MT"/>
              </a:rPr>
              <a:t>fo</a:t>
            </a:r>
            <a:r>
              <a:rPr sz="700" spc="-135" dirty="0">
                <a:solidFill>
                  <a:srgbClr val="FFFFFF"/>
                </a:solidFill>
                <a:latin typeface="Arial MT"/>
                <a:cs typeface="Arial MT"/>
              </a:rPr>
              <a:t>rm</a:t>
            </a:r>
            <a:r>
              <a:rPr sz="900" spc="-202" baseline="-27777" dirty="0">
                <a:solidFill>
                  <a:srgbClr val="FFFFFF"/>
                </a:solidFill>
                <a:latin typeface="Arial MT"/>
                <a:cs typeface="Arial MT"/>
              </a:rPr>
              <a:t>rm</a:t>
            </a:r>
            <a:r>
              <a:rPr sz="700" spc="-135" dirty="0">
                <a:solidFill>
                  <a:srgbClr val="FFFFFF"/>
                </a:solidFill>
                <a:latin typeface="Arial MT"/>
                <a:cs typeface="Arial MT"/>
              </a:rPr>
              <a:t>a</a:t>
            </a:r>
            <a:r>
              <a:rPr sz="900" spc="-202" baseline="-27777" dirty="0">
                <a:solidFill>
                  <a:srgbClr val="FFFFFF"/>
                </a:solidFill>
                <a:latin typeface="Arial MT"/>
                <a:cs typeface="Arial MT"/>
              </a:rPr>
              <a:t>a</a:t>
            </a:r>
            <a:r>
              <a:rPr sz="700" spc="-135" dirty="0">
                <a:solidFill>
                  <a:srgbClr val="FFFFFF"/>
                </a:solidFill>
                <a:latin typeface="Arial MT"/>
                <a:cs typeface="Arial MT"/>
              </a:rPr>
              <a:t>t</a:t>
            </a:r>
            <a:r>
              <a:rPr sz="900" spc="-202" baseline="-27777" dirty="0">
                <a:solidFill>
                  <a:srgbClr val="FFFFFF"/>
                </a:solidFill>
                <a:latin typeface="Arial MT"/>
                <a:cs typeface="Arial MT"/>
              </a:rPr>
              <a:t>t</a:t>
            </a:r>
            <a:r>
              <a:rPr sz="700" spc="-135" dirty="0">
                <a:solidFill>
                  <a:srgbClr val="FFFFFF"/>
                </a:solidFill>
                <a:latin typeface="Arial MT"/>
                <a:cs typeface="Arial MT"/>
              </a:rPr>
              <a:t>i</a:t>
            </a:r>
            <a:r>
              <a:rPr sz="900" spc="-202" baseline="-27777" dirty="0">
                <a:solidFill>
                  <a:srgbClr val="FFFFFF"/>
                </a:solidFill>
                <a:latin typeface="Arial MT"/>
                <a:cs typeface="Arial MT"/>
              </a:rPr>
              <a:t>i</a:t>
            </a:r>
            <a:r>
              <a:rPr sz="700" spc="-135" dirty="0">
                <a:solidFill>
                  <a:srgbClr val="FFFFFF"/>
                </a:solidFill>
                <a:latin typeface="Arial MT"/>
                <a:cs typeface="Arial MT"/>
              </a:rPr>
              <a:t>o</a:t>
            </a:r>
            <a:r>
              <a:rPr sz="900" spc="-202" baseline="-27777" dirty="0">
                <a:solidFill>
                  <a:srgbClr val="FFFFFF"/>
                </a:solidFill>
                <a:latin typeface="Arial MT"/>
                <a:cs typeface="Arial MT"/>
              </a:rPr>
              <a:t>on</a:t>
            </a:r>
            <a:r>
              <a:rPr sz="700" spc="-135" dirty="0">
                <a:solidFill>
                  <a:srgbClr val="FFFFFF"/>
                </a:solidFill>
                <a:latin typeface="Arial MT"/>
                <a:cs typeface="Arial MT"/>
              </a:rPr>
              <a:t>n</a:t>
            </a:r>
            <a:endParaRPr sz="700">
              <a:latin typeface="Arial MT"/>
              <a:cs typeface="Arial MT"/>
            </a:endParaRPr>
          </a:p>
        </p:txBody>
      </p:sp>
      <p:sp>
        <p:nvSpPr>
          <p:cNvPr id="14" name="object 14"/>
          <p:cNvSpPr txBox="1"/>
          <p:nvPr/>
        </p:nvSpPr>
        <p:spPr>
          <a:xfrm>
            <a:off x="5589512" y="1365365"/>
            <a:ext cx="443865" cy="121285"/>
          </a:xfrm>
          <a:prstGeom prst="rect">
            <a:avLst/>
          </a:prstGeom>
        </p:spPr>
        <p:txBody>
          <a:bodyPr vert="horz" wrap="square" lIns="0" tIns="15875" rIns="0" bIns="0" rtlCol="0">
            <a:spAutoFit/>
          </a:bodyPr>
          <a:lstStyle/>
          <a:p>
            <a:pPr marL="12700">
              <a:lnSpc>
                <a:spcPct val="100000"/>
              </a:lnSpc>
              <a:spcBef>
                <a:spcPts val="125"/>
              </a:spcBef>
            </a:pPr>
            <a:r>
              <a:rPr sz="600" spc="5" dirty="0">
                <a:solidFill>
                  <a:srgbClr val="FFFFFF"/>
                </a:solidFill>
                <a:latin typeface="Arial MT"/>
                <a:cs typeface="Arial MT"/>
              </a:rPr>
              <a:t>Préliminaire</a:t>
            </a:r>
            <a:endParaRPr sz="600">
              <a:latin typeface="Arial MT"/>
              <a:cs typeface="Arial MT"/>
            </a:endParaRPr>
          </a:p>
        </p:txBody>
      </p:sp>
      <p:sp>
        <p:nvSpPr>
          <p:cNvPr id="15" name="object 15"/>
          <p:cNvSpPr txBox="1"/>
          <p:nvPr/>
        </p:nvSpPr>
        <p:spPr>
          <a:xfrm>
            <a:off x="6261884" y="3817227"/>
            <a:ext cx="334010" cy="121285"/>
          </a:xfrm>
          <a:prstGeom prst="rect">
            <a:avLst/>
          </a:prstGeom>
        </p:spPr>
        <p:txBody>
          <a:bodyPr vert="horz" wrap="square" lIns="0" tIns="15875" rIns="0" bIns="0" rtlCol="0">
            <a:spAutoFit/>
          </a:bodyPr>
          <a:lstStyle/>
          <a:p>
            <a:pPr marL="12700">
              <a:lnSpc>
                <a:spcPct val="100000"/>
              </a:lnSpc>
              <a:spcBef>
                <a:spcPts val="125"/>
              </a:spcBef>
            </a:pPr>
            <a:r>
              <a:rPr sz="600" spc="5" dirty="0">
                <a:solidFill>
                  <a:srgbClr val="FFFFFF"/>
                </a:solidFill>
                <a:latin typeface="Arial MT"/>
                <a:cs typeface="Arial MT"/>
              </a:rPr>
              <a:t>Système</a:t>
            </a:r>
            <a:endParaRPr sz="600">
              <a:latin typeface="Arial MT"/>
              <a:cs typeface="Arial MT"/>
            </a:endParaRPr>
          </a:p>
        </p:txBody>
      </p:sp>
      <p:sp>
        <p:nvSpPr>
          <p:cNvPr id="16" name="object 16"/>
          <p:cNvSpPr txBox="1"/>
          <p:nvPr/>
        </p:nvSpPr>
        <p:spPr>
          <a:xfrm>
            <a:off x="2683354" y="3696409"/>
            <a:ext cx="554355" cy="410845"/>
          </a:xfrm>
          <a:prstGeom prst="rect">
            <a:avLst/>
          </a:prstGeom>
        </p:spPr>
        <p:txBody>
          <a:bodyPr vert="horz" wrap="square" lIns="0" tIns="61594" rIns="0" bIns="0" rtlCol="0">
            <a:spAutoFit/>
          </a:bodyPr>
          <a:lstStyle/>
          <a:p>
            <a:pPr marL="12065" algn="ctr">
              <a:lnSpc>
                <a:spcPct val="100000"/>
              </a:lnSpc>
              <a:spcBef>
                <a:spcPts val="484"/>
              </a:spcBef>
            </a:pPr>
            <a:r>
              <a:rPr sz="600" spc="15" dirty="0">
                <a:solidFill>
                  <a:srgbClr val="FFFFFF"/>
                </a:solidFill>
                <a:latin typeface="Arial MT"/>
                <a:cs typeface="Arial MT"/>
              </a:rPr>
              <a:t>G</a:t>
            </a:r>
            <a:endParaRPr sz="600">
              <a:latin typeface="Arial MT"/>
              <a:cs typeface="Arial MT"/>
            </a:endParaRPr>
          </a:p>
          <a:p>
            <a:pPr marL="12700" marR="5080" algn="ctr">
              <a:lnSpc>
                <a:spcPct val="112500"/>
              </a:lnSpc>
              <a:spcBef>
                <a:spcPts val="300"/>
              </a:spcBef>
            </a:pPr>
            <a:r>
              <a:rPr sz="600" spc="10" dirty="0">
                <a:solidFill>
                  <a:srgbClr val="FFFFFF"/>
                </a:solidFill>
                <a:latin typeface="Arial MT"/>
                <a:cs typeface="Arial MT"/>
              </a:rPr>
              <a:t>Mise</a:t>
            </a:r>
            <a:r>
              <a:rPr sz="600" spc="-25" dirty="0">
                <a:solidFill>
                  <a:srgbClr val="FFFFFF"/>
                </a:solidFill>
                <a:latin typeface="Arial MT"/>
                <a:cs typeface="Arial MT"/>
              </a:rPr>
              <a:t> </a:t>
            </a:r>
            <a:r>
              <a:rPr sz="600" spc="10" dirty="0">
                <a:solidFill>
                  <a:srgbClr val="FFFFFF"/>
                </a:solidFill>
                <a:latin typeface="Arial MT"/>
                <a:cs typeface="Arial MT"/>
              </a:rPr>
              <a:t>en</a:t>
            </a:r>
            <a:r>
              <a:rPr sz="600" spc="-20" dirty="0">
                <a:solidFill>
                  <a:srgbClr val="FFFFFF"/>
                </a:solidFill>
                <a:latin typeface="Arial MT"/>
                <a:cs typeface="Arial MT"/>
              </a:rPr>
              <a:t> </a:t>
            </a:r>
            <a:r>
              <a:rPr sz="600" spc="5" dirty="0">
                <a:solidFill>
                  <a:srgbClr val="FFFFFF"/>
                </a:solidFill>
                <a:latin typeface="Arial MT"/>
                <a:cs typeface="Arial MT"/>
              </a:rPr>
              <a:t>œuvre </a:t>
            </a:r>
            <a:r>
              <a:rPr sz="600" spc="-155" dirty="0">
                <a:solidFill>
                  <a:srgbClr val="FFFFFF"/>
                </a:solidFill>
                <a:latin typeface="Arial MT"/>
                <a:cs typeface="Arial MT"/>
              </a:rPr>
              <a:t> </a:t>
            </a:r>
            <a:r>
              <a:rPr sz="600" spc="5" dirty="0">
                <a:solidFill>
                  <a:srgbClr val="FFFFFF"/>
                </a:solidFill>
                <a:latin typeface="Arial MT"/>
                <a:cs typeface="Arial MT"/>
              </a:rPr>
              <a:t>Gouvernance</a:t>
            </a:r>
            <a:endParaRPr sz="600">
              <a:latin typeface="Arial MT"/>
              <a:cs typeface="Arial MT"/>
            </a:endParaRPr>
          </a:p>
        </p:txBody>
      </p:sp>
      <p:sp>
        <p:nvSpPr>
          <p:cNvPr id="17" name="object 17"/>
          <p:cNvSpPr txBox="1"/>
          <p:nvPr/>
        </p:nvSpPr>
        <p:spPr>
          <a:xfrm>
            <a:off x="5647436" y="4815593"/>
            <a:ext cx="467359" cy="414020"/>
          </a:xfrm>
          <a:prstGeom prst="rect">
            <a:avLst/>
          </a:prstGeom>
        </p:spPr>
        <p:txBody>
          <a:bodyPr vert="horz" wrap="square" lIns="0" tIns="63500" rIns="0" bIns="0" rtlCol="0">
            <a:spAutoFit/>
          </a:bodyPr>
          <a:lstStyle/>
          <a:p>
            <a:pPr marR="1270" algn="ctr">
              <a:lnSpc>
                <a:spcPct val="100000"/>
              </a:lnSpc>
              <a:spcBef>
                <a:spcPts val="500"/>
              </a:spcBef>
            </a:pPr>
            <a:r>
              <a:rPr sz="600" spc="15" dirty="0">
                <a:solidFill>
                  <a:srgbClr val="FFFFFF"/>
                </a:solidFill>
                <a:latin typeface="Arial MT"/>
                <a:cs typeface="Arial MT"/>
              </a:rPr>
              <a:t>D</a:t>
            </a:r>
            <a:endParaRPr sz="600">
              <a:latin typeface="Arial MT"/>
              <a:cs typeface="Arial MT"/>
            </a:endParaRPr>
          </a:p>
          <a:p>
            <a:pPr marL="12700" marR="5080" indent="9525" algn="ctr">
              <a:lnSpc>
                <a:spcPct val="111200"/>
              </a:lnSpc>
              <a:spcBef>
                <a:spcPts val="330"/>
              </a:spcBef>
            </a:pPr>
            <a:r>
              <a:rPr sz="600" spc="5" dirty="0">
                <a:solidFill>
                  <a:srgbClr val="FFFFFF"/>
                </a:solidFill>
                <a:latin typeface="Arial MT"/>
                <a:cs typeface="Arial MT"/>
              </a:rPr>
              <a:t>Technologie  Architecture</a:t>
            </a:r>
            <a:endParaRPr sz="600">
              <a:latin typeface="Arial MT"/>
              <a:cs typeface="Arial MT"/>
            </a:endParaRPr>
          </a:p>
        </p:txBody>
      </p:sp>
      <p:sp>
        <p:nvSpPr>
          <p:cNvPr id="18" name="object 18"/>
          <p:cNvSpPr txBox="1"/>
          <p:nvPr/>
        </p:nvSpPr>
        <p:spPr>
          <a:xfrm>
            <a:off x="6243320" y="3977476"/>
            <a:ext cx="488315" cy="121285"/>
          </a:xfrm>
          <a:prstGeom prst="rect">
            <a:avLst/>
          </a:prstGeom>
        </p:spPr>
        <p:txBody>
          <a:bodyPr vert="horz" wrap="square" lIns="0" tIns="15875" rIns="0" bIns="0" rtlCol="0">
            <a:spAutoFit/>
          </a:bodyPr>
          <a:lstStyle/>
          <a:p>
            <a:pPr marL="12700">
              <a:lnSpc>
                <a:spcPct val="100000"/>
              </a:lnSpc>
              <a:spcBef>
                <a:spcPts val="125"/>
              </a:spcBef>
            </a:pPr>
            <a:r>
              <a:rPr sz="600" spc="5" dirty="0">
                <a:solidFill>
                  <a:srgbClr val="FFFFFF"/>
                </a:solidFill>
                <a:latin typeface="Arial MT"/>
                <a:cs typeface="Arial MT"/>
              </a:rPr>
              <a:t>Architectures</a:t>
            </a:r>
            <a:endParaRPr sz="600">
              <a:latin typeface="Arial MT"/>
              <a:cs typeface="Arial MT"/>
            </a:endParaRPr>
          </a:p>
        </p:txBody>
      </p:sp>
      <p:sp>
        <p:nvSpPr>
          <p:cNvPr id="19" name="object 19"/>
          <p:cNvSpPr txBox="1"/>
          <p:nvPr/>
        </p:nvSpPr>
        <p:spPr>
          <a:xfrm>
            <a:off x="3205352" y="2455068"/>
            <a:ext cx="448309" cy="535940"/>
          </a:xfrm>
          <a:prstGeom prst="rect">
            <a:avLst/>
          </a:prstGeom>
        </p:spPr>
        <p:txBody>
          <a:bodyPr vert="horz" wrap="square" lIns="0" tIns="43180" rIns="0" bIns="0" rtlCol="0">
            <a:spAutoFit/>
          </a:bodyPr>
          <a:lstStyle/>
          <a:p>
            <a:pPr marL="50165" algn="ctr">
              <a:lnSpc>
                <a:spcPct val="100000"/>
              </a:lnSpc>
              <a:spcBef>
                <a:spcPts val="340"/>
              </a:spcBef>
            </a:pPr>
            <a:r>
              <a:rPr sz="600" spc="15" dirty="0">
                <a:solidFill>
                  <a:srgbClr val="FFFFFF"/>
                </a:solidFill>
                <a:latin typeface="Arial MT"/>
                <a:cs typeface="Arial MT"/>
              </a:rPr>
              <a:t>H</a:t>
            </a:r>
            <a:endParaRPr sz="600">
              <a:latin typeface="Arial MT"/>
              <a:cs typeface="Arial MT"/>
            </a:endParaRPr>
          </a:p>
          <a:p>
            <a:pPr marL="12700">
              <a:lnSpc>
                <a:spcPct val="100000"/>
              </a:lnSpc>
              <a:spcBef>
                <a:spcPts val="250"/>
              </a:spcBef>
            </a:pPr>
            <a:r>
              <a:rPr sz="600" spc="5" dirty="0">
                <a:solidFill>
                  <a:srgbClr val="FFFFFF"/>
                </a:solidFill>
                <a:latin typeface="Arial MT"/>
                <a:cs typeface="Arial MT"/>
              </a:rPr>
              <a:t>Architecture</a:t>
            </a:r>
            <a:endParaRPr sz="600">
              <a:latin typeface="Arial MT"/>
              <a:cs typeface="Arial MT"/>
            </a:endParaRPr>
          </a:p>
          <a:p>
            <a:pPr marL="57150" algn="ctr">
              <a:lnSpc>
                <a:spcPct val="100000"/>
              </a:lnSpc>
              <a:spcBef>
                <a:spcPts val="550"/>
              </a:spcBef>
            </a:pPr>
            <a:r>
              <a:rPr sz="450" spc="5" dirty="0">
                <a:solidFill>
                  <a:srgbClr val="FFFFFF"/>
                </a:solidFill>
                <a:latin typeface="Arial MT"/>
                <a:cs typeface="Arial MT"/>
              </a:rPr>
              <a:t>Changement</a:t>
            </a:r>
            <a:endParaRPr sz="450">
              <a:latin typeface="Arial MT"/>
              <a:cs typeface="Arial MT"/>
            </a:endParaRPr>
          </a:p>
          <a:p>
            <a:pPr marL="21590">
              <a:lnSpc>
                <a:spcPct val="100000"/>
              </a:lnSpc>
              <a:spcBef>
                <a:spcPts val="270"/>
              </a:spcBef>
            </a:pPr>
            <a:r>
              <a:rPr sz="600" spc="5" dirty="0">
                <a:solidFill>
                  <a:srgbClr val="FFFFFF"/>
                </a:solidFill>
                <a:latin typeface="Arial MT"/>
                <a:cs typeface="Arial MT"/>
              </a:rPr>
              <a:t>Gestion</a:t>
            </a:r>
            <a:endParaRPr sz="600">
              <a:latin typeface="Arial MT"/>
              <a:cs typeface="Arial MT"/>
            </a:endParaRPr>
          </a:p>
        </p:txBody>
      </p:sp>
      <p:sp>
        <p:nvSpPr>
          <p:cNvPr id="20" name="object 20"/>
          <p:cNvSpPr txBox="1"/>
          <p:nvPr/>
        </p:nvSpPr>
        <p:spPr>
          <a:xfrm>
            <a:off x="4433532" y="3824484"/>
            <a:ext cx="454659" cy="236220"/>
          </a:xfrm>
          <a:prstGeom prst="rect">
            <a:avLst/>
          </a:prstGeom>
        </p:spPr>
        <p:txBody>
          <a:bodyPr vert="horz" wrap="square" lIns="0" tIns="16510" rIns="0" bIns="0" rtlCol="0">
            <a:spAutoFit/>
          </a:bodyPr>
          <a:lstStyle/>
          <a:p>
            <a:pPr marL="12700">
              <a:lnSpc>
                <a:spcPct val="100000"/>
              </a:lnSpc>
              <a:spcBef>
                <a:spcPts val="130"/>
              </a:spcBef>
            </a:pPr>
            <a:r>
              <a:rPr sz="700" spc="10" dirty="0">
                <a:solidFill>
                  <a:srgbClr val="FFFFFF"/>
                </a:solidFill>
                <a:latin typeface="Arial MT"/>
                <a:cs typeface="Arial MT"/>
              </a:rPr>
              <a:t>Exigences</a:t>
            </a:r>
            <a:endParaRPr sz="700">
              <a:latin typeface="Arial MT"/>
              <a:cs typeface="Arial MT"/>
            </a:endParaRPr>
          </a:p>
          <a:p>
            <a:pPr marL="27305">
              <a:lnSpc>
                <a:spcPct val="100000"/>
              </a:lnSpc>
              <a:spcBef>
                <a:spcPts val="60"/>
              </a:spcBef>
            </a:pPr>
            <a:r>
              <a:rPr sz="600" spc="5" dirty="0">
                <a:solidFill>
                  <a:srgbClr val="FFFFFF"/>
                </a:solidFill>
                <a:latin typeface="Arial MT"/>
                <a:cs typeface="Arial MT"/>
              </a:rPr>
              <a:t>Gestion</a:t>
            </a:r>
            <a:endParaRPr sz="600">
              <a:latin typeface="Arial MT"/>
              <a:cs typeface="Arial MT"/>
            </a:endParaRPr>
          </a:p>
        </p:txBody>
      </p:sp>
      <p:sp>
        <p:nvSpPr>
          <p:cNvPr id="21" name="object 21"/>
          <p:cNvSpPr txBox="1"/>
          <p:nvPr/>
        </p:nvSpPr>
        <p:spPr>
          <a:xfrm>
            <a:off x="4444564" y="5261724"/>
            <a:ext cx="488950" cy="413384"/>
          </a:xfrm>
          <a:prstGeom prst="rect">
            <a:avLst/>
          </a:prstGeom>
        </p:spPr>
        <p:txBody>
          <a:bodyPr vert="horz" wrap="square" lIns="0" tIns="62865" rIns="0" bIns="0" rtlCol="0">
            <a:spAutoFit/>
          </a:bodyPr>
          <a:lstStyle/>
          <a:p>
            <a:pPr marL="17145" algn="ctr">
              <a:lnSpc>
                <a:spcPct val="100000"/>
              </a:lnSpc>
              <a:spcBef>
                <a:spcPts val="495"/>
              </a:spcBef>
            </a:pPr>
            <a:r>
              <a:rPr sz="600" spc="15" dirty="0">
                <a:solidFill>
                  <a:srgbClr val="FFFFFF"/>
                </a:solidFill>
                <a:latin typeface="Arial MT"/>
                <a:cs typeface="Arial MT"/>
              </a:rPr>
              <a:t>E</a:t>
            </a:r>
            <a:endParaRPr sz="600">
              <a:latin typeface="Arial MT"/>
              <a:cs typeface="Arial MT"/>
            </a:endParaRPr>
          </a:p>
          <a:p>
            <a:pPr marL="12700" marR="5080" indent="9525">
              <a:lnSpc>
                <a:spcPct val="112999"/>
              </a:lnSpc>
              <a:spcBef>
                <a:spcPts val="305"/>
              </a:spcBef>
            </a:pPr>
            <a:r>
              <a:rPr sz="600" spc="5" dirty="0">
                <a:solidFill>
                  <a:srgbClr val="FFFFFF"/>
                </a:solidFill>
                <a:latin typeface="Arial MT"/>
                <a:cs typeface="Arial MT"/>
              </a:rPr>
              <a:t>Opportunités  &amp;Solutions</a:t>
            </a:r>
            <a:endParaRPr sz="600">
              <a:latin typeface="Arial MT"/>
              <a:cs typeface="Arial MT"/>
            </a:endParaRPr>
          </a:p>
        </p:txBody>
      </p:sp>
      <p:sp>
        <p:nvSpPr>
          <p:cNvPr id="22" name="object 22"/>
          <p:cNvSpPr txBox="1">
            <a:spLocks noGrp="1"/>
          </p:cNvSpPr>
          <p:nvPr>
            <p:ph type="title"/>
          </p:nvPr>
        </p:nvSpPr>
        <p:spPr>
          <a:xfrm>
            <a:off x="876400" y="337003"/>
            <a:ext cx="6819799" cy="329577"/>
          </a:xfrm>
          <a:prstGeom prst="rect">
            <a:avLst/>
          </a:prstGeom>
        </p:spPr>
        <p:txBody>
          <a:bodyPr vert="horz" wrap="square" lIns="0" tIns="13970" rIns="0" bIns="0" rtlCol="0">
            <a:spAutoFit/>
          </a:bodyPr>
          <a:lstStyle/>
          <a:p>
            <a:pPr marL="12700">
              <a:lnSpc>
                <a:spcPct val="100000"/>
              </a:lnSpc>
              <a:spcBef>
                <a:spcPts val="110"/>
              </a:spcBef>
            </a:pPr>
            <a:r>
              <a:rPr sz="2050" b="1" dirty="0"/>
              <a:t>Développement</a:t>
            </a:r>
            <a:r>
              <a:rPr sz="2050" b="1" spc="-5" dirty="0"/>
              <a:t> </a:t>
            </a:r>
            <a:r>
              <a:rPr sz="2050" b="1" dirty="0"/>
              <a:t>des</a:t>
            </a:r>
            <a:r>
              <a:rPr sz="2050" b="1" spc="-5" dirty="0"/>
              <a:t> </a:t>
            </a:r>
            <a:r>
              <a:rPr sz="2050" b="1" spc="5" dirty="0"/>
              <a:t>vues</a:t>
            </a:r>
            <a:r>
              <a:rPr sz="2050" b="1" dirty="0"/>
              <a:t> </a:t>
            </a:r>
            <a:r>
              <a:rPr sz="2050" b="1" spc="-5" dirty="0"/>
              <a:t>d'architecture </a:t>
            </a:r>
            <a:r>
              <a:rPr sz="2050" b="1" dirty="0"/>
              <a:t>dans l'ADM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4977739" y="2563691"/>
            <a:ext cx="3602354" cy="497205"/>
          </a:xfrm>
          <a:prstGeom prst="rect">
            <a:avLst/>
          </a:prstGeom>
        </p:spPr>
        <p:txBody>
          <a:bodyPr vert="horz" wrap="square" lIns="0" tIns="12700" rIns="0" bIns="0" rtlCol="0">
            <a:spAutoFit/>
          </a:bodyPr>
          <a:lstStyle/>
          <a:p>
            <a:pPr marL="198120" marR="5080" indent="-198120">
              <a:lnSpc>
                <a:spcPct val="134500"/>
              </a:lnSpc>
              <a:spcBef>
                <a:spcPts val="100"/>
              </a:spcBef>
              <a:buClr>
                <a:srgbClr val="EB2A2D"/>
              </a:buClr>
              <a:buChar char="►"/>
              <a:tabLst>
                <a:tab pos="198120" algn="l"/>
              </a:tabLst>
            </a:pPr>
            <a:r>
              <a:rPr sz="1150" spc="-5" dirty="0">
                <a:solidFill>
                  <a:srgbClr val="232323"/>
                </a:solidFill>
                <a:latin typeface="Arial MT"/>
                <a:cs typeface="Arial MT"/>
              </a:rPr>
              <a:t>Générique et peut être </a:t>
            </a:r>
            <a:r>
              <a:rPr sz="1150" dirty="0">
                <a:solidFill>
                  <a:srgbClr val="232323"/>
                </a:solidFill>
                <a:latin typeface="Arial MT"/>
                <a:cs typeface="Arial MT"/>
              </a:rPr>
              <a:t>stocké </a:t>
            </a:r>
            <a:r>
              <a:rPr sz="1150" spc="-5" dirty="0">
                <a:solidFill>
                  <a:srgbClr val="232323"/>
                </a:solidFill>
                <a:latin typeface="Arial MT"/>
                <a:cs typeface="Arial MT"/>
              </a:rPr>
              <a:t>dans une bibliothèque </a:t>
            </a:r>
            <a:r>
              <a:rPr sz="1150" spc="-305" dirty="0">
                <a:solidFill>
                  <a:srgbClr val="232323"/>
                </a:solidFill>
                <a:latin typeface="Arial MT"/>
                <a:cs typeface="Arial MT"/>
              </a:rPr>
              <a:t> </a:t>
            </a:r>
            <a:r>
              <a:rPr sz="1150" spc="-5" dirty="0">
                <a:solidFill>
                  <a:srgbClr val="232323"/>
                </a:solidFill>
                <a:latin typeface="Arial MT"/>
                <a:cs typeface="Arial MT"/>
              </a:rPr>
              <a:t>pour</a:t>
            </a:r>
            <a:r>
              <a:rPr sz="1150" spc="-10" dirty="0">
                <a:solidFill>
                  <a:srgbClr val="232323"/>
                </a:solidFill>
                <a:latin typeface="Arial MT"/>
                <a:cs typeface="Arial MT"/>
              </a:rPr>
              <a:t> </a:t>
            </a:r>
            <a:r>
              <a:rPr sz="1150" spc="-5" dirty="0">
                <a:solidFill>
                  <a:srgbClr val="232323"/>
                </a:solidFill>
                <a:latin typeface="Arial MT"/>
                <a:cs typeface="Arial MT"/>
              </a:rPr>
              <a:t>être </a:t>
            </a:r>
            <a:r>
              <a:rPr sz="1150" dirty="0">
                <a:solidFill>
                  <a:srgbClr val="232323"/>
                </a:solidFill>
                <a:latin typeface="Arial MT"/>
                <a:cs typeface="Arial MT"/>
              </a:rPr>
              <a:t>réutilisé</a:t>
            </a:r>
            <a:endParaRPr sz="1150" dirty="0">
              <a:latin typeface="Arial MT"/>
              <a:cs typeface="Arial MT"/>
            </a:endParaRPr>
          </a:p>
        </p:txBody>
      </p:sp>
      <p:sp>
        <p:nvSpPr>
          <p:cNvPr id="14" name="object 14"/>
          <p:cNvSpPr txBox="1"/>
          <p:nvPr/>
        </p:nvSpPr>
        <p:spPr>
          <a:xfrm>
            <a:off x="5643752" y="6625930"/>
            <a:ext cx="2682240" cy="150495"/>
          </a:xfrm>
          <a:prstGeom prst="rect">
            <a:avLst/>
          </a:prstGeom>
        </p:spPr>
        <p:txBody>
          <a:bodyPr vert="horz" wrap="square" lIns="0" tIns="5715" rIns="0" bIns="0" rtlCol="0">
            <a:spAutoFit/>
          </a:bodyPr>
          <a:lstStyle/>
          <a:p>
            <a:pPr marL="12700">
              <a:lnSpc>
                <a:spcPct val="100000"/>
              </a:lnSpc>
              <a:spcBef>
                <a:spcPts val="45"/>
              </a:spcBef>
            </a:pPr>
            <a:r>
              <a:rPr sz="850" spc="5" dirty="0">
                <a:solidFill>
                  <a:srgbClr val="F7F7F7"/>
                </a:solidFill>
                <a:latin typeface="Arial MT"/>
                <a:cs typeface="Arial MT"/>
              </a:rPr>
              <a:t>L'architecture</a:t>
            </a:r>
            <a:r>
              <a:rPr sz="850" spc="10" dirty="0">
                <a:solidFill>
                  <a:srgbClr val="F7F7F7"/>
                </a:solidFill>
                <a:latin typeface="Arial MT"/>
                <a:cs typeface="Arial MT"/>
              </a:rPr>
              <a:t> </a:t>
            </a:r>
            <a:r>
              <a:rPr sz="850" spc="15" dirty="0">
                <a:solidFill>
                  <a:srgbClr val="F7F7F7"/>
                </a:solidFill>
                <a:latin typeface="Arial MT"/>
                <a:cs typeface="Arial MT"/>
              </a:rPr>
              <a:t>de</a:t>
            </a:r>
            <a:r>
              <a:rPr sz="850" spc="10" dirty="0">
                <a:solidFill>
                  <a:srgbClr val="F7F7F7"/>
                </a:solidFill>
                <a:latin typeface="Arial MT"/>
                <a:cs typeface="Arial MT"/>
              </a:rPr>
              <a:t> </a:t>
            </a:r>
            <a:r>
              <a:rPr sz="850" spc="5" dirty="0">
                <a:solidFill>
                  <a:srgbClr val="F7F7F7"/>
                </a:solidFill>
                <a:latin typeface="Arial MT"/>
                <a:cs typeface="Arial MT"/>
              </a:rPr>
              <a:t>l'entreprise</a:t>
            </a:r>
            <a:r>
              <a:rPr sz="850" spc="10" dirty="0">
                <a:solidFill>
                  <a:srgbClr val="F7F7F7"/>
                </a:solidFill>
                <a:latin typeface="Arial MT"/>
                <a:cs typeface="Arial MT"/>
              </a:rPr>
              <a:t> </a:t>
            </a:r>
            <a:r>
              <a:rPr sz="850" spc="5" dirty="0">
                <a:solidFill>
                  <a:srgbClr val="F7F7F7"/>
                </a:solidFill>
                <a:latin typeface="Arial MT"/>
                <a:cs typeface="Arial MT"/>
              </a:rPr>
              <a:t>limitée</a:t>
            </a:r>
            <a:r>
              <a:rPr sz="850" spc="10" dirty="0">
                <a:solidFill>
                  <a:srgbClr val="F7F7F7"/>
                </a:solidFill>
                <a:latin typeface="Arial MT"/>
                <a:cs typeface="Arial MT"/>
              </a:rPr>
              <a:t> Copyright </a:t>
            </a:r>
            <a:r>
              <a:rPr sz="850" spc="20" dirty="0">
                <a:solidFill>
                  <a:srgbClr val="F7F7F7"/>
                </a:solidFill>
                <a:latin typeface="Arial MT"/>
                <a:cs typeface="Arial MT"/>
              </a:rPr>
              <a:t>©</a:t>
            </a:r>
            <a:r>
              <a:rPr sz="850" spc="10" dirty="0">
                <a:solidFill>
                  <a:srgbClr val="F7F7F7"/>
                </a:solidFill>
                <a:latin typeface="Arial MT"/>
                <a:cs typeface="Arial MT"/>
              </a:rPr>
              <a:t> 2012</a:t>
            </a:r>
            <a:endParaRPr sz="850">
              <a:latin typeface="Arial MT"/>
              <a:cs typeface="Arial MT"/>
            </a:endParaRPr>
          </a:p>
        </p:txBody>
      </p:sp>
      <p:sp>
        <p:nvSpPr>
          <p:cNvPr id="4" name="object 4"/>
          <p:cNvSpPr txBox="1"/>
          <p:nvPr/>
        </p:nvSpPr>
        <p:spPr>
          <a:xfrm>
            <a:off x="4977739" y="3139479"/>
            <a:ext cx="3208020" cy="848994"/>
          </a:xfrm>
          <a:prstGeom prst="rect">
            <a:avLst/>
          </a:prstGeom>
        </p:spPr>
        <p:txBody>
          <a:bodyPr vert="horz" wrap="square" lIns="0" tIns="12065" rIns="0" bIns="0" rtlCol="0">
            <a:spAutoFit/>
          </a:bodyPr>
          <a:lstStyle/>
          <a:p>
            <a:pPr marL="208915" marR="5080" indent="-208915">
              <a:lnSpc>
                <a:spcPct val="150000"/>
              </a:lnSpc>
              <a:spcBef>
                <a:spcPts val="95"/>
              </a:spcBef>
              <a:buClr>
                <a:srgbClr val="EB2A2D"/>
              </a:buClr>
              <a:buChar char="►"/>
              <a:tabLst>
                <a:tab pos="208915" algn="l"/>
              </a:tabLst>
            </a:pPr>
            <a:r>
              <a:rPr sz="1200" spc="5" dirty="0">
                <a:solidFill>
                  <a:srgbClr val="232323"/>
                </a:solidFill>
                <a:latin typeface="Arial MT"/>
                <a:cs typeface="Arial MT"/>
              </a:rPr>
              <a:t>La norme ISO/IEC 42010 : 2007 encourage </a:t>
            </a:r>
            <a:r>
              <a:rPr sz="1200" spc="-320" dirty="0">
                <a:solidFill>
                  <a:srgbClr val="232323"/>
                </a:solidFill>
                <a:latin typeface="Arial MT"/>
                <a:cs typeface="Arial MT"/>
              </a:rPr>
              <a:t> </a:t>
            </a:r>
            <a:r>
              <a:rPr sz="1200" spc="5" dirty="0">
                <a:solidFill>
                  <a:srgbClr val="232323"/>
                </a:solidFill>
                <a:latin typeface="Arial MT"/>
                <a:cs typeface="Arial MT"/>
              </a:rPr>
              <a:t>les </a:t>
            </a:r>
            <a:r>
              <a:rPr sz="1200" dirty="0">
                <a:solidFill>
                  <a:srgbClr val="232323"/>
                </a:solidFill>
                <a:latin typeface="Arial MT"/>
                <a:cs typeface="Arial MT"/>
              </a:rPr>
              <a:t>architectes</a:t>
            </a:r>
            <a:r>
              <a:rPr sz="1200" spc="10" dirty="0">
                <a:solidFill>
                  <a:srgbClr val="232323"/>
                </a:solidFill>
                <a:latin typeface="Arial MT"/>
                <a:cs typeface="Arial MT"/>
              </a:rPr>
              <a:t> à</a:t>
            </a:r>
            <a:r>
              <a:rPr sz="1200" spc="5" dirty="0">
                <a:solidFill>
                  <a:srgbClr val="232323"/>
                </a:solidFill>
                <a:latin typeface="Arial MT"/>
                <a:cs typeface="Arial MT"/>
              </a:rPr>
              <a:t> </a:t>
            </a:r>
            <a:r>
              <a:rPr sz="1200" dirty="0">
                <a:solidFill>
                  <a:srgbClr val="232323"/>
                </a:solidFill>
                <a:latin typeface="Arial MT"/>
                <a:cs typeface="Arial MT"/>
              </a:rPr>
              <a:t>définir</a:t>
            </a:r>
            <a:r>
              <a:rPr sz="1200" spc="5" dirty="0">
                <a:solidFill>
                  <a:srgbClr val="232323"/>
                </a:solidFill>
                <a:latin typeface="Arial MT"/>
                <a:cs typeface="Arial MT"/>
              </a:rPr>
              <a:t> </a:t>
            </a:r>
            <a:r>
              <a:rPr sz="1200" dirty="0">
                <a:solidFill>
                  <a:srgbClr val="232323"/>
                </a:solidFill>
                <a:latin typeface="Arial MT"/>
                <a:cs typeface="Arial MT"/>
              </a:rPr>
              <a:t>explicitement</a:t>
            </a:r>
            <a:r>
              <a:rPr sz="1200" spc="10" dirty="0">
                <a:solidFill>
                  <a:srgbClr val="232323"/>
                </a:solidFill>
                <a:latin typeface="Arial MT"/>
                <a:cs typeface="Arial MT"/>
              </a:rPr>
              <a:t> </a:t>
            </a:r>
            <a:r>
              <a:rPr sz="1200" dirty="0">
                <a:latin typeface="Arial MT"/>
                <a:cs typeface="Arial MT"/>
              </a:rPr>
              <a:t>les </a:t>
            </a:r>
            <a:r>
              <a:rPr sz="1200" spc="5" dirty="0">
                <a:latin typeface="Arial MT"/>
                <a:cs typeface="Arial MT"/>
              </a:rPr>
              <a:t> </a:t>
            </a:r>
            <a:r>
              <a:rPr sz="1200" dirty="0">
                <a:latin typeface="Arial MT"/>
                <a:cs typeface="Arial MT"/>
              </a:rPr>
              <a:t>points</a:t>
            </a:r>
            <a:r>
              <a:rPr sz="1200" spc="-5" dirty="0">
                <a:latin typeface="Arial MT"/>
                <a:cs typeface="Arial MT"/>
              </a:rPr>
              <a:t> </a:t>
            </a:r>
            <a:r>
              <a:rPr sz="1200" spc="5" dirty="0">
                <a:latin typeface="Arial MT"/>
                <a:cs typeface="Arial MT"/>
              </a:rPr>
              <a:t>de</a:t>
            </a:r>
            <a:r>
              <a:rPr sz="1200" dirty="0">
                <a:latin typeface="Arial MT"/>
                <a:cs typeface="Arial MT"/>
              </a:rPr>
              <a:t> </a:t>
            </a:r>
            <a:r>
              <a:rPr sz="1200" spc="10" dirty="0">
                <a:latin typeface="Arial MT"/>
                <a:cs typeface="Arial MT"/>
              </a:rPr>
              <a:t>vue</a:t>
            </a:r>
            <a:endParaRPr sz="1200">
              <a:latin typeface="Arial MT"/>
              <a:cs typeface="Arial MT"/>
            </a:endParaRPr>
          </a:p>
        </p:txBody>
      </p:sp>
      <p:sp>
        <p:nvSpPr>
          <p:cNvPr id="5" name="object 5"/>
          <p:cNvSpPr txBox="1"/>
          <p:nvPr/>
        </p:nvSpPr>
        <p:spPr>
          <a:xfrm>
            <a:off x="886078" y="2528892"/>
            <a:ext cx="3291204" cy="574040"/>
          </a:xfrm>
          <a:prstGeom prst="rect">
            <a:avLst/>
          </a:prstGeom>
        </p:spPr>
        <p:txBody>
          <a:bodyPr vert="horz" wrap="square" lIns="0" tIns="12700" rIns="0" bIns="0" rtlCol="0">
            <a:spAutoFit/>
          </a:bodyPr>
          <a:lstStyle/>
          <a:p>
            <a:pPr marL="222250" marR="5080" indent="-222250">
              <a:lnSpc>
                <a:spcPct val="138500"/>
              </a:lnSpc>
              <a:spcBef>
                <a:spcPts val="100"/>
              </a:spcBef>
              <a:buClr>
                <a:srgbClr val="EB2A2D"/>
              </a:buClr>
              <a:buChar char="►"/>
              <a:tabLst>
                <a:tab pos="222250" algn="l"/>
              </a:tabLst>
            </a:pPr>
            <a:r>
              <a:rPr sz="1300" dirty="0">
                <a:solidFill>
                  <a:srgbClr val="232323"/>
                </a:solidFill>
                <a:latin typeface="Arial MT"/>
                <a:cs typeface="Arial MT"/>
              </a:rPr>
              <a:t>A </a:t>
            </a:r>
            <a:r>
              <a:rPr sz="1300" spc="-5" dirty="0">
                <a:solidFill>
                  <a:srgbClr val="232323"/>
                </a:solidFill>
                <a:latin typeface="Arial MT"/>
                <a:cs typeface="Arial MT"/>
              </a:rPr>
              <a:t>un point de </a:t>
            </a:r>
            <a:r>
              <a:rPr sz="1300" dirty="0">
                <a:solidFill>
                  <a:srgbClr val="232323"/>
                </a:solidFill>
                <a:latin typeface="Arial MT"/>
                <a:cs typeface="Arial MT"/>
              </a:rPr>
              <a:t>vue </a:t>
            </a:r>
            <a:r>
              <a:rPr sz="1300" spc="-5" dirty="0">
                <a:solidFill>
                  <a:srgbClr val="232323"/>
                </a:solidFill>
                <a:latin typeface="Arial MT"/>
                <a:cs typeface="Arial MT"/>
              </a:rPr>
              <a:t>associé qui le décrit, au </a:t>
            </a:r>
            <a:r>
              <a:rPr sz="1300" spc="-350" dirty="0">
                <a:solidFill>
                  <a:srgbClr val="232323"/>
                </a:solidFill>
                <a:latin typeface="Arial MT"/>
                <a:cs typeface="Arial MT"/>
              </a:rPr>
              <a:t> </a:t>
            </a:r>
            <a:r>
              <a:rPr sz="1300" dirty="0">
                <a:solidFill>
                  <a:srgbClr val="232323"/>
                </a:solidFill>
                <a:latin typeface="Arial MT"/>
                <a:cs typeface="Arial MT"/>
              </a:rPr>
              <a:t>moins</a:t>
            </a:r>
            <a:r>
              <a:rPr sz="1300" spc="-10" dirty="0">
                <a:solidFill>
                  <a:srgbClr val="232323"/>
                </a:solidFill>
                <a:latin typeface="Arial MT"/>
                <a:cs typeface="Arial MT"/>
              </a:rPr>
              <a:t> </a:t>
            </a:r>
            <a:r>
              <a:rPr sz="1300" spc="-5" dirty="0">
                <a:solidFill>
                  <a:srgbClr val="232323"/>
                </a:solidFill>
                <a:latin typeface="Arial MT"/>
                <a:cs typeface="Arial MT"/>
              </a:rPr>
              <a:t>implicitement</a:t>
            </a:r>
            <a:endParaRPr sz="1300" dirty="0">
              <a:latin typeface="Arial MT"/>
              <a:cs typeface="Arial MT"/>
            </a:endParaRPr>
          </a:p>
        </p:txBody>
      </p:sp>
      <p:sp>
        <p:nvSpPr>
          <p:cNvPr id="6" name="object 6"/>
          <p:cNvSpPr txBox="1"/>
          <p:nvPr/>
        </p:nvSpPr>
        <p:spPr>
          <a:xfrm>
            <a:off x="886078" y="1641383"/>
            <a:ext cx="3772535" cy="798195"/>
          </a:xfrm>
          <a:prstGeom prst="rect">
            <a:avLst/>
          </a:prstGeom>
        </p:spPr>
        <p:txBody>
          <a:bodyPr vert="horz" wrap="square" lIns="0" tIns="12700" rIns="0" bIns="0" rtlCol="0">
            <a:spAutoFit/>
          </a:bodyPr>
          <a:lstStyle/>
          <a:p>
            <a:pPr marL="221615" indent="-209550">
              <a:lnSpc>
                <a:spcPct val="100000"/>
              </a:lnSpc>
              <a:spcBef>
                <a:spcPts val="100"/>
              </a:spcBef>
              <a:buClr>
                <a:srgbClr val="EB2A2D"/>
              </a:buClr>
              <a:buChar char="►"/>
              <a:tabLst>
                <a:tab pos="222250" algn="l"/>
              </a:tabLst>
            </a:pPr>
            <a:r>
              <a:rPr sz="1300" spc="-5" dirty="0">
                <a:solidFill>
                  <a:srgbClr val="232323"/>
                </a:solidFill>
                <a:latin typeface="Arial MT"/>
                <a:cs typeface="Arial MT"/>
              </a:rPr>
              <a:t>Ce</a:t>
            </a:r>
            <a:r>
              <a:rPr sz="1300" spc="-25" dirty="0">
                <a:solidFill>
                  <a:srgbClr val="232323"/>
                </a:solidFill>
                <a:latin typeface="Arial MT"/>
                <a:cs typeface="Arial MT"/>
              </a:rPr>
              <a:t> </a:t>
            </a:r>
            <a:r>
              <a:rPr sz="1300" spc="-5" dirty="0">
                <a:solidFill>
                  <a:srgbClr val="232323"/>
                </a:solidFill>
                <a:latin typeface="Arial MT"/>
                <a:cs typeface="Arial MT"/>
              </a:rPr>
              <a:t>que</a:t>
            </a:r>
            <a:r>
              <a:rPr sz="1300" spc="-25" dirty="0">
                <a:solidFill>
                  <a:srgbClr val="232323"/>
                </a:solidFill>
                <a:latin typeface="Arial MT"/>
                <a:cs typeface="Arial MT"/>
              </a:rPr>
              <a:t> </a:t>
            </a:r>
            <a:r>
              <a:rPr sz="1300" dirty="0">
                <a:solidFill>
                  <a:srgbClr val="232323"/>
                </a:solidFill>
                <a:latin typeface="Arial MT"/>
                <a:cs typeface="Arial MT"/>
              </a:rPr>
              <a:t>vous</a:t>
            </a:r>
            <a:r>
              <a:rPr sz="1300" spc="-25" dirty="0">
                <a:solidFill>
                  <a:srgbClr val="232323"/>
                </a:solidFill>
                <a:latin typeface="Arial MT"/>
                <a:cs typeface="Arial MT"/>
              </a:rPr>
              <a:t> </a:t>
            </a:r>
            <a:r>
              <a:rPr sz="1300" dirty="0">
                <a:solidFill>
                  <a:srgbClr val="232323"/>
                </a:solidFill>
                <a:latin typeface="Arial MT"/>
                <a:cs typeface="Arial MT"/>
              </a:rPr>
              <a:t>voyez</a:t>
            </a:r>
            <a:endParaRPr sz="1300" dirty="0">
              <a:latin typeface="Arial MT"/>
              <a:cs typeface="Arial MT"/>
            </a:endParaRPr>
          </a:p>
          <a:p>
            <a:pPr marL="222250" marR="5080" indent="-222250">
              <a:lnSpc>
                <a:spcPct val="119000"/>
              </a:lnSpc>
              <a:spcBef>
                <a:spcPts val="805"/>
              </a:spcBef>
              <a:buClr>
                <a:srgbClr val="EB2A2D"/>
              </a:buClr>
              <a:buChar char="►"/>
              <a:tabLst>
                <a:tab pos="222250" algn="l"/>
              </a:tabLst>
            </a:pPr>
            <a:r>
              <a:rPr sz="1300" spc="-5" dirty="0">
                <a:solidFill>
                  <a:srgbClr val="232323"/>
                </a:solidFill>
                <a:latin typeface="Arial MT"/>
                <a:cs typeface="Arial MT"/>
              </a:rPr>
              <a:t>Toujours </a:t>
            </a:r>
            <a:r>
              <a:rPr sz="1300" dirty="0">
                <a:solidFill>
                  <a:srgbClr val="232323"/>
                </a:solidFill>
                <a:latin typeface="Arial MT"/>
                <a:cs typeface="Arial MT"/>
              </a:rPr>
              <a:t>spécifique à </a:t>
            </a:r>
            <a:r>
              <a:rPr sz="1300" spc="-5" dirty="0">
                <a:solidFill>
                  <a:srgbClr val="232323"/>
                </a:solidFill>
                <a:latin typeface="Arial MT"/>
                <a:cs typeface="Arial MT"/>
              </a:rPr>
              <a:t>l'architecture pour laquelle </a:t>
            </a:r>
            <a:r>
              <a:rPr sz="1300" spc="-350" dirty="0">
                <a:solidFill>
                  <a:srgbClr val="232323"/>
                </a:solidFill>
                <a:latin typeface="Arial MT"/>
                <a:cs typeface="Arial MT"/>
              </a:rPr>
              <a:t> </a:t>
            </a:r>
            <a:r>
              <a:rPr sz="1300" spc="-5" dirty="0">
                <a:solidFill>
                  <a:srgbClr val="232323"/>
                </a:solidFill>
                <a:latin typeface="Arial MT"/>
                <a:cs typeface="Arial MT"/>
              </a:rPr>
              <a:t>il</a:t>
            </a:r>
            <a:r>
              <a:rPr sz="1300" spc="-10" dirty="0">
                <a:solidFill>
                  <a:srgbClr val="232323"/>
                </a:solidFill>
                <a:latin typeface="Arial MT"/>
                <a:cs typeface="Arial MT"/>
              </a:rPr>
              <a:t> </a:t>
            </a:r>
            <a:r>
              <a:rPr sz="1300" spc="-5" dirty="0">
                <a:solidFill>
                  <a:srgbClr val="232323"/>
                </a:solidFill>
                <a:latin typeface="Arial MT"/>
                <a:cs typeface="Arial MT"/>
              </a:rPr>
              <a:t>est </a:t>
            </a:r>
            <a:r>
              <a:rPr sz="1300" dirty="0">
                <a:solidFill>
                  <a:srgbClr val="232323"/>
                </a:solidFill>
                <a:latin typeface="Arial MT"/>
                <a:cs typeface="Arial MT"/>
              </a:rPr>
              <a:t>créé</a:t>
            </a:r>
            <a:endParaRPr sz="1300" dirty="0">
              <a:latin typeface="Arial MT"/>
              <a:cs typeface="Arial MT"/>
            </a:endParaRPr>
          </a:p>
        </p:txBody>
      </p:sp>
      <p:sp>
        <p:nvSpPr>
          <p:cNvPr id="8" name="object 8"/>
          <p:cNvSpPr txBox="1"/>
          <p:nvPr/>
        </p:nvSpPr>
        <p:spPr>
          <a:xfrm>
            <a:off x="4948309" y="1249289"/>
            <a:ext cx="3348354" cy="1228725"/>
          </a:xfrm>
          <a:prstGeom prst="rect">
            <a:avLst/>
          </a:prstGeom>
        </p:spPr>
        <p:txBody>
          <a:bodyPr vert="horz" wrap="square" lIns="0" tIns="12700" rIns="0" bIns="0" rtlCol="0">
            <a:spAutoFit/>
          </a:bodyPr>
          <a:lstStyle/>
          <a:p>
            <a:pPr marL="12700">
              <a:lnSpc>
                <a:spcPct val="100000"/>
              </a:lnSpc>
              <a:spcBef>
                <a:spcPts val="100"/>
              </a:spcBef>
            </a:pPr>
            <a:r>
              <a:rPr sz="1550" spc="-5" dirty="0">
                <a:solidFill>
                  <a:srgbClr val="232323"/>
                </a:solidFill>
                <a:latin typeface="Arial MT"/>
                <a:cs typeface="Arial MT"/>
              </a:rPr>
              <a:t>Point</a:t>
            </a:r>
            <a:r>
              <a:rPr sz="1550" spc="-25" dirty="0">
                <a:solidFill>
                  <a:srgbClr val="232323"/>
                </a:solidFill>
                <a:latin typeface="Arial MT"/>
                <a:cs typeface="Arial MT"/>
              </a:rPr>
              <a:t> </a:t>
            </a:r>
            <a:r>
              <a:rPr sz="1550" spc="-5" dirty="0">
                <a:solidFill>
                  <a:srgbClr val="232323"/>
                </a:solidFill>
                <a:latin typeface="Arial MT"/>
                <a:cs typeface="Arial MT"/>
              </a:rPr>
              <a:t>de</a:t>
            </a:r>
            <a:r>
              <a:rPr sz="1550" spc="-35" dirty="0">
                <a:solidFill>
                  <a:srgbClr val="232323"/>
                </a:solidFill>
                <a:latin typeface="Arial MT"/>
                <a:cs typeface="Arial MT"/>
              </a:rPr>
              <a:t> </a:t>
            </a:r>
            <a:r>
              <a:rPr sz="1550" dirty="0">
                <a:solidFill>
                  <a:srgbClr val="232323"/>
                </a:solidFill>
                <a:latin typeface="Arial MT"/>
                <a:cs typeface="Arial MT"/>
              </a:rPr>
              <a:t>vue</a:t>
            </a:r>
            <a:endParaRPr sz="1550">
              <a:latin typeface="Arial MT"/>
              <a:cs typeface="Arial MT"/>
            </a:endParaRPr>
          </a:p>
          <a:p>
            <a:pPr marL="250825" indent="-209550">
              <a:lnSpc>
                <a:spcPct val="100000"/>
              </a:lnSpc>
              <a:spcBef>
                <a:spcPts val="1225"/>
              </a:spcBef>
              <a:buClr>
                <a:srgbClr val="EB2A2D"/>
              </a:buClr>
              <a:buChar char="►"/>
              <a:tabLst>
                <a:tab pos="251460" algn="l"/>
              </a:tabLst>
            </a:pPr>
            <a:r>
              <a:rPr sz="1300" spc="-5" dirty="0">
                <a:solidFill>
                  <a:srgbClr val="232323"/>
                </a:solidFill>
                <a:latin typeface="Arial MT"/>
                <a:cs typeface="Arial MT"/>
              </a:rPr>
              <a:t>D'où</a:t>
            </a:r>
            <a:r>
              <a:rPr sz="1300" spc="-35" dirty="0">
                <a:solidFill>
                  <a:srgbClr val="232323"/>
                </a:solidFill>
                <a:latin typeface="Arial MT"/>
                <a:cs typeface="Arial MT"/>
              </a:rPr>
              <a:t> </a:t>
            </a:r>
            <a:r>
              <a:rPr sz="1300" dirty="0">
                <a:solidFill>
                  <a:srgbClr val="232323"/>
                </a:solidFill>
                <a:latin typeface="Arial MT"/>
                <a:cs typeface="Arial MT"/>
              </a:rPr>
              <a:t>vous</a:t>
            </a:r>
            <a:r>
              <a:rPr sz="1300" spc="-30" dirty="0">
                <a:solidFill>
                  <a:srgbClr val="232323"/>
                </a:solidFill>
                <a:latin typeface="Arial MT"/>
                <a:cs typeface="Arial MT"/>
              </a:rPr>
              <a:t> </a:t>
            </a:r>
            <a:r>
              <a:rPr sz="1300" dirty="0">
                <a:solidFill>
                  <a:srgbClr val="232323"/>
                </a:solidFill>
                <a:latin typeface="Arial MT"/>
                <a:cs typeface="Arial MT"/>
              </a:rPr>
              <a:t>regardez</a:t>
            </a:r>
            <a:endParaRPr sz="1300">
              <a:latin typeface="Arial MT"/>
              <a:cs typeface="Arial MT"/>
            </a:endParaRPr>
          </a:p>
          <a:p>
            <a:pPr marL="251460" marR="5080" indent="-251460">
              <a:lnSpc>
                <a:spcPct val="138500"/>
              </a:lnSpc>
              <a:spcBef>
                <a:spcPts val="505"/>
              </a:spcBef>
              <a:buClr>
                <a:srgbClr val="EB2A2D"/>
              </a:buClr>
              <a:buChar char="►"/>
              <a:tabLst>
                <a:tab pos="251460" algn="l"/>
              </a:tabLst>
            </a:pPr>
            <a:r>
              <a:rPr sz="1300" spc="-5" dirty="0">
                <a:solidFill>
                  <a:srgbClr val="232323"/>
                </a:solidFill>
                <a:latin typeface="Arial MT"/>
                <a:cs typeface="Arial MT"/>
              </a:rPr>
              <a:t>Point de </a:t>
            </a:r>
            <a:r>
              <a:rPr sz="1300" dirty="0">
                <a:solidFill>
                  <a:srgbClr val="232323"/>
                </a:solidFill>
                <a:latin typeface="Arial MT"/>
                <a:cs typeface="Arial MT"/>
              </a:rPr>
              <a:t>vue </a:t>
            </a:r>
            <a:r>
              <a:rPr sz="1300" spc="-5" dirty="0">
                <a:solidFill>
                  <a:srgbClr val="232323"/>
                </a:solidFill>
                <a:latin typeface="Arial MT"/>
                <a:cs typeface="Arial MT"/>
              </a:rPr>
              <a:t>ou perspective qui détermine </a:t>
            </a:r>
            <a:r>
              <a:rPr sz="1300" spc="-350" dirty="0">
                <a:solidFill>
                  <a:srgbClr val="232323"/>
                </a:solidFill>
                <a:latin typeface="Arial MT"/>
                <a:cs typeface="Arial MT"/>
              </a:rPr>
              <a:t> </a:t>
            </a:r>
            <a:r>
              <a:rPr sz="1300" dirty="0">
                <a:solidFill>
                  <a:srgbClr val="232323"/>
                </a:solidFill>
                <a:latin typeface="Arial MT"/>
                <a:cs typeface="Arial MT"/>
              </a:rPr>
              <a:t>ce</a:t>
            </a:r>
            <a:r>
              <a:rPr sz="1300" spc="-10" dirty="0">
                <a:solidFill>
                  <a:srgbClr val="232323"/>
                </a:solidFill>
                <a:latin typeface="Arial MT"/>
                <a:cs typeface="Arial MT"/>
              </a:rPr>
              <a:t> </a:t>
            </a:r>
            <a:r>
              <a:rPr sz="1300" spc="-5" dirty="0">
                <a:solidFill>
                  <a:srgbClr val="232323"/>
                </a:solidFill>
                <a:latin typeface="Arial MT"/>
                <a:cs typeface="Arial MT"/>
              </a:rPr>
              <a:t>que </a:t>
            </a:r>
            <a:r>
              <a:rPr sz="1300" dirty="0">
                <a:solidFill>
                  <a:srgbClr val="232323"/>
                </a:solidFill>
                <a:latin typeface="Arial MT"/>
                <a:cs typeface="Arial MT"/>
              </a:rPr>
              <a:t>vous</a:t>
            </a:r>
            <a:r>
              <a:rPr sz="1300" spc="-10" dirty="0">
                <a:solidFill>
                  <a:srgbClr val="232323"/>
                </a:solidFill>
                <a:latin typeface="Arial MT"/>
                <a:cs typeface="Arial MT"/>
              </a:rPr>
              <a:t> </a:t>
            </a:r>
            <a:r>
              <a:rPr sz="1300" dirty="0">
                <a:solidFill>
                  <a:srgbClr val="232323"/>
                </a:solidFill>
                <a:latin typeface="Arial MT"/>
                <a:cs typeface="Arial MT"/>
              </a:rPr>
              <a:t>voyez</a:t>
            </a:r>
            <a:endParaRPr sz="1300">
              <a:latin typeface="Arial MT"/>
              <a:cs typeface="Arial MT"/>
            </a:endParaRPr>
          </a:p>
        </p:txBody>
      </p:sp>
      <p:sp>
        <p:nvSpPr>
          <p:cNvPr id="9" name="object 9"/>
          <p:cNvSpPr txBox="1"/>
          <p:nvPr/>
        </p:nvSpPr>
        <p:spPr>
          <a:xfrm>
            <a:off x="856649" y="1206991"/>
            <a:ext cx="375285" cy="251351"/>
          </a:xfrm>
          <a:prstGeom prst="rect">
            <a:avLst/>
          </a:prstGeom>
        </p:spPr>
        <p:txBody>
          <a:bodyPr vert="horz" wrap="square" lIns="0" tIns="12700" rIns="0" bIns="0" rtlCol="0">
            <a:spAutoFit/>
          </a:bodyPr>
          <a:lstStyle/>
          <a:p>
            <a:pPr marL="12700">
              <a:lnSpc>
                <a:spcPct val="100000"/>
              </a:lnSpc>
              <a:spcBef>
                <a:spcPts val="100"/>
              </a:spcBef>
            </a:pPr>
            <a:r>
              <a:rPr sz="1550" spc="-5" dirty="0">
                <a:solidFill>
                  <a:srgbClr val="232323"/>
                </a:solidFill>
                <a:latin typeface="Arial MT"/>
                <a:cs typeface="Arial MT"/>
              </a:rPr>
              <a:t>V</a:t>
            </a:r>
            <a:r>
              <a:rPr lang="fr-CM" sz="1550" spc="-5" dirty="0" err="1">
                <a:solidFill>
                  <a:srgbClr val="232323"/>
                </a:solidFill>
                <a:latin typeface="Arial MT"/>
                <a:cs typeface="Arial MT"/>
              </a:rPr>
              <a:t>ue</a:t>
            </a:r>
            <a:endParaRPr sz="1550" dirty="0">
              <a:latin typeface="Arial MT"/>
              <a:cs typeface="Arial MT"/>
            </a:endParaRPr>
          </a:p>
        </p:txBody>
      </p:sp>
      <p:sp>
        <p:nvSpPr>
          <p:cNvPr id="10" name="object 10"/>
          <p:cNvSpPr txBox="1"/>
          <p:nvPr/>
        </p:nvSpPr>
        <p:spPr>
          <a:xfrm>
            <a:off x="212852" y="6453090"/>
            <a:ext cx="1546225" cy="191770"/>
          </a:xfrm>
          <a:prstGeom prst="rect">
            <a:avLst/>
          </a:prstGeom>
        </p:spPr>
        <p:txBody>
          <a:bodyPr vert="horz" wrap="square" lIns="0" tIns="17780" rIns="0" bIns="0" rtlCol="0">
            <a:spAutoFit/>
          </a:bodyPr>
          <a:lstStyle/>
          <a:p>
            <a:pPr marL="12700">
              <a:lnSpc>
                <a:spcPct val="100000"/>
              </a:lnSpc>
              <a:spcBef>
                <a:spcPts val="140"/>
              </a:spcBef>
            </a:pPr>
            <a:r>
              <a:rPr sz="1050" spc="20" dirty="0">
                <a:solidFill>
                  <a:srgbClr val="FFFFFF"/>
                </a:solidFill>
                <a:latin typeface="Arial MT"/>
                <a:cs typeface="Arial MT"/>
              </a:rPr>
              <a:t>1</a:t>
            </a:r>
            <a:r>
              <a:rPr sz="1050" spc="-10" dirty="0">
                <a:solidFill>
                  <a:srgbClr val="FFFFFF"/>
                </a:solidFill>
                <a:latin typeface="Arial MT"/>
                <a:cs typeface="Arial MT"/>
              </a:rPr>
              <a:t> </a:t>
            </a:r>
            <a:r>
              <a:rPr sz="1050" spc="15" dirty="0">
                <a:solidFill>
                  <a:srgbClr val="F7F7F7"/>
                </a:solidFill>
                <a:latin typeface="Arial MT"/>
                <a:cs typeface="Arial MT"/>
              </a:rPr>
              <a:t>DIAPOSITIVE</a:t>
            </a:r>
            <a:r>
              <a:rPr sz="1050" spc="-10" dirty="0">
                <a:solidFill>
                  <a:srgbClr val="F7F7F7"/>
                </a:solidFill>
                <a:latin typeface="Arial MT"/>
                <a:cs typeface="Arial MT"/>
              </a:rPr>
              <a:t> </a:t>
            </a:r>
            <a:r>
              <a:rPr sz="1050" spc="20" dirty="0">
                <a:solidFill>
                  <a:srgbClr val="F7F7F7"/>
                </a:solidFill>
                <a:latin typeface="Arial MT"/>
                <a:cs typeface="Arial MT"/>
              </a:rPr>
              <a:t>2</a:t>
            </a:r>
            <a:r>
              <a:rPr sz="1050" spc="-5" dirty="0">
                <a:solidFill>
                  <a:srgbClr val="F7F7F7"/>
                </a:solidFill>
                <a:latin typeface="Arial MT"/>
                <a:cs typeface="Arial MT"/>
              </a:rPr>
              <a:t> </a:t>
            </a:r>
            <a:r>
              <a:rPr sz="1050" spc="15" dirty="0">
                <a:solidFill>
                  <a:srgbClr val="F7F7F7"/>
                </a:solidFill>
                <a:latin typeface="Arial MT"/>
                <a:cs typeface="Arial MT"/>
              </a:rPr>
              <a:t>sur</a:t>
            </a:r>
            <a:r>
              <a:rPr sz="1050" spc="-5" dirty="0">
                <a:solidFill>
                  <a:srgbClr val="F7F7F7"/>
                </a:solidFill>
                <a:latin typeface="Arial MT"/>
                <a:cs typeface="Arial MT"/>
              </a:rPr>
              <a:t> </a:t>
            </a:r>
            <a:r>
              <a:rPr sz="1050" spc="15" dirty="0">
                <a:solidFill>
                  <a:srgbClr val="F7F7F7"/>
                </a:solidFill>
                <a:latin typeface="Arial MT"/>
                <a:cs typeface="Arial MT"/>
              </a:rPr>
              <a:t>40</a:t>
            </a:r>
            <a:endParaRPr sz="1050">
              <a:latin typeface="Arial MT"/>
              <a:cs typeface="Arial MT"/>
            </a:endParaRPr>
          </a:p>
        </p:txBody>
      </p:sp>
      <p:sp>
        <p:nvSpPr>
          <p:cNvPr id="11" name="object 11"/>
          <p:cNvSpPr txBox="1">
            <a:spLocks noGrp="1"/>
          </p:cNvSpPr>
          <p:nvPr>
            <p:ph type="title"/>
          </p:nvPr>
        </p:nvSpPr>
        <p:spPr>
          <a:xfrm>
            <a:off x="858723" y="375861"/>
            <a:ext cx="3713277" cy="325089"/>
          </a:xfrm>
          <a:prstGeom prst="rect">
            <a:avLst/>
          </a:prstGeom>
        </p:spPr>
        <p:txBody>
          <a:bodyPr vert="horz" wrap="square" lIns="0" tIns="17145" rIns="0" bIns="0" rtlCol="0">
            <a:spAutoFit/>
          </a:bodyPr>
          <a:lstStyle/>
          <a:p>
            <a:pPr marL="12700">
              <a:lnSpc>
                <a:spcPct val="100000"/>
              </a:lnSpc>
              <a:spcBef>
                <a:spcPts val="135"/>
              </a:spcBef>
            </a:pPr>
            <a:r>
              <a:rPr sz="2000" b="1" spc="15" dirty="0"/>
              <a:t>Vues</a:t>
            </a:r>
            <a:r>
              <a:rPr sz="2000" b="1" spc="-5" dirty="0"/>
              <a:t> </a:t>
            </a:r>
            <a:r>
              <a:rPr sz="2000" b="1" spc="10" dirty="0"/>
              <a:t>et</a:t>
            </a:r>
            <a:r>
              <a:rPr sz="2000" b="1" spc="-15" dirty="0"/>
              <a:t> </a:t>
            </a:r>
            <a:r>
              <a:rPr sz="2000" b="1" spc="10" dirty="0"/>
              <a:t>points</a:t>
            </a:r>
            <a:r>
              <a:rPr sz="2000" b="1" spc="-10" dirty="0"/>
              <a:t> </a:t>
            </a:r>
            <a:r>
              <a:rPr sz="2000" b="1" spc="15" dirty="0"/>
              <a:t>de</a:t>
            </a:r>
            <a:r>
              <a:rPr sz="2000" b="1" spc="-10" dirty="0"/>
              <a:t> </a:t>
            </a:r>
            <a:r>
              <a:rPr sz="2000" b="1" spc="15" dirty="0"/>
              <a:t>vue</a:t>
            </a:r>
            <a:endParaRPr sz="2000" b="1" dirty="0"/>
          </a:p>
        </p:txBody>
      </p:sp>
      <p:sp>
        <p:nvSpPr>
          <p:cNvPr id="12" name="object 12"/>
          <p:cNvSpPr txBox="1"/>
          <p:nvPr/>
        </p:nvSpPr>
        <p:spPr>
          <a:xfrm>
            <a:off x="5247259" y="6456159"/>
            <a:ext cx="3335020" cy="160020"/>
          </a:xfrm>
          <a:prstGeom prst="rect">
            <a:avLst/>
          </a:prstGeom>
        </p:spPr>
        <p:txBody>
          <a:bodyPr vert="horz" wrap="square" lIns="0" tIns="16510" rIns="0" bIns="0" rtlCol="0">
            <a:spAutoFit/>
          </a:bodyPr>
          <a:lstStyle/>
          <a:p>
            <a:pPr marL="12700">
              <a:lnSpc>
                <a:spcPct val="100000"/>
              </a:lnSpc>
              <a:spcBef>
                <a:spcPts val="130"/>
              </a:spcBef>
            </a:pPr>
            <a:r>
              <a:rPr sz="850" spc="10" dirty="0">
                <a:solidFill>
                  <a:srgbClr val="F7F7F7"/>
                </a:solidFill>
                <a:latin typeface="Arial MT"/>
                <a:cs typeface="Arial MT"/>
              </a:rPr>
              <a:t>ATE100</a:t>
            </a:r>
            <a:r>
              <a:rPr sz="850" spc="5" dirty="0">
                <a:solidFill>
                  <a:srgbClr val="F7F7F7"/>
                </a:solidFill>
                <a:latin typeface="Arial MT"/>
                <a:cs typeface="Arial MT"/>
              </a:rPr>
              <a:t> </a:t>
            </a:r>
            <a:r>
              <a:rPr sz="850" spc="15" dirty="0">
                <a:solidFill>
                  <a:srgbClr val="F7F7F7"/>
                </a:solidFill>
                <a:latin typeface="Arial MT"/>
                <a:cs typeface="Arial MT"/>
              </a:rPr>
              <a:t>–</a:t>
            </a:r>
            <a:r>
              <a:rPr sz="850" spc="5" dirty="0">
                <a:solidFill>
                  <a:srgbClr val="F7F7F7"/>
                </a:solidFill>
                <a:latin typeface="Arial MT"/>
                <a:cs typeface="Arial MT"/>
              </a:rPr>
              <a:t> </a:t>
            </a:r>
            <a:r>
              <a:rPr sz="850" spc="10" dirty="0">
                <a:solidFill>
                  <a:srgbClr val="F7F7F7"/>
                </a:solidFill>
                <a:latin typeface="Arial MT"/>
                <a:cs typeface="Arial MT"/>
              </a:rPr>
              <a:t>Points </a:t>
            </a:r>
            <a:r>
              <a:rPr sz="850" spc="15" dirty="0">
                <a:solidFill>
                  <a:srgbClr val="F7F7F7"/>
                </a:solidFill>
                <a:latin typeface="Arial MT"/>
                <a:cs typeface="Arial MT"/>
              </a:rPr>
              <a:t>de</a:t>
            </a:r>
            <a:r>
              <a:rPr sz="850" spc="5" dirty="0">
                <a:solidFill>
                  <a:srgbClr val="F7F7F7"/>
                </a:solidFill>
                <a:latin typeface="Arial MT"/>
                <a:cs typeface="Arial MT"/>
              </a:rPr>
              <a:t> </a:t>
            </a:r>
            <a:r>
              <a:rPr sz="850" spc="15" dirty="0">
                <a:solidFill>
                  <a:srgbClr val="F7F7F7"/>
                </a:solidFill>
                <a:latin typeface="Arial MT"/>
                <a:cs typeface="Arial MT"/>
              </a:rPr>
              <a:t>vue,</a:t>
            </a:r>
            <a:r>
              <a:rPr sz="850" spc="5" dirty="0">
                <a:solidFill>
                  <a:srgbClr val="F7F7F7"/>
                </a:solidFill>
                <a:latin typeface="Arial MT"/>
                <a:cs typeface="Arial MT"/>
              </a:rPr>
              <a:t> </a:t>
            </a:r>
            <a:r>
              <a:rPr sz="850" spc="10" dirty="0">
                <a:solidFill>
                  <a:srgbClr val="F7F7F7"/>
                </a:solidFill>
                <a:latin typeface="Arial MT"/>
                <a:cs typeface="Arial MT"/>
              </a:rPr>
              <a:t>opinions</a:t>
            </a:r>
            <a:r>
              <a:rPr sz="850" dirty="0">
                <a:solidFill>
                  <a:srgbClr val="F7F7F7"/>
                </a:solidFill>
                <a:latin typeface="Arial MT"/>
                <a:cs typeface="Arial MT"/>
              </a:rPr>
              <a:t> </a:t>
            </a:r>
            <a:r>
              <a:rPr sz="850" spc="10" dirty="0">
                <a:solidFill>
                  <a:srgbClr val="F7F7F7"/>
                </a:solidFill>
                <a:latin typeface="Arial MT"/>
                <a:cs typeface="Arial MT"/>
              </a:rPr>
              <a:t>et</a:t>
            </a:r>
            <a:r>
              <a:rPr sz="850" spc="5" dirty="0">
                <a:solidFill>
                  <a:srgbClr val="F7F7F7"/>
                </a:solidFill>
                <a:latin typeface="Arial MT"/>
                <a:cs typeface="Arial MT"/>
              </a:rPr>
              <a:t> </a:t>
            </a:r>
            <a:r>
              <a:rPr sz="850" spc="10" dirty="0">
                <a:solidFill>
                  <a:srgbClr val="F7F7F7"/>
                </a:solidFill>
                <a:latin typeface="Arial MT"/>
                <a:cs typeface="Arial MT"/>
              </a:rPr>
              <a:t>gestion</a:t>
            </a:r>
            <a:r>
              <a:rPr sz="850" spc="5" dirty="0">
                <a:solidFill>
                  <a:srgbClr val="F7F7F7"/>
                </a:solidFill>
                <a:latin typeface="Arial MT"/>
                <a:cs typeface="Arial MT"/>
              </a:rPr>
              <a:t> </a:t>
            </a:r>
            <a:r>
              <a:rPr sz="850" spc="10" dirty="0">
                <a:solidFill>
                  <a:srgbClr val="F7F7F7"/>
                </a:solidFill>
                <a:latin typeface="Arial MT"/>
                <a:cs typeface="Arial MT"/>
              </a:rPr>
              <a:t>des</a:t>
            </a:r>
            <a:r>
              <a:rPr sz="850" spc="5" dirty="0">
                <a:solidFill>
                  <a:srgbClr val="F7F7F7"/>
                </a:solidFill>
                <a:latin typeface="Arial MT"/>
                <a:cs typeface="Arial MT"/>
              </a:rPr>
              <a:t> parties </a:t>
            </a:r>
            <a:r>
              <a:rPr sz="850" spc="10" dirty="0">
                <a:solidFill>
                  <a:srgbClr val="F7F7F7"/>
                </a:solidFill>
                <a:latin typeface="Arial MT"/>
                <a:cs typeface="Arial MT"/>
              </a:rPr>
              <a:t>prenantes</a:t>
            </a:r>
            <a:endParaRPr sz="850">
              <a:latin typeface="Arial MT"/>
              <a:cs typeface="Arial MT"/>
            </a:endParaRPr>
          </a:p>
        </p:txBody>
      </p:sp>
      <p:sp>
        <p:nvSpPr>
          <p:cNvPr id="15" name="ZoneTexte 14">
            <a:extLst>
              <a:ext uri="{FF2B5EF4-FFF2-40B4-BE49-F238E27FC236}">
                <a16:creationId xmlns:a16="http://schemas.microsoft.com/office/drawing/2014/main" id="{74F3DE73-3055-478C-8D62-82F935708C2E}"/>
              </a:ext>
            </a:extLst>
          </p:cNvPr>
          <p:cNvSpPr txBox="1"/>
          <p:nvPr/>
        </p:nvSpPr>
        <p:spPr>
          <a:xfrm>
            <a:off x="1143000" y="4572000"/>
            <a:ext cx="7153663" cy="1477328"/>
          </a:xfrm>
          <a:prstGeom prst="rect">
            <a:avLst/>
          </a:prstGeom>
          <a:noFill/>
        </p:spPr>
        <p:txBody>
          <a:bodyPr wrap="square" rtlCol="0">
            <a:spAutoFit/>
          </a:bodyPr>
          <a:lstStyle/>
          <a:p>
            <a:r>
              <a:rPr lang="fr-FR" dirty="0"/>
              <a:t>Faire cette distinction entre le contenu et le schéma d'une vue</a:t>
            </a:r>
          </a:p>
          <a:p>
            <a:pPr marL="285750" indent="-285750">
              <a:buFont typeface="Wingdings" panose="05000000000000000000" pitchFamily="2" charset="2"/>
              <a:buChar char="Ø"/>
            </a:pPr>
            <a:r>
              <a:rPr lang="fr-FR" dirty="0"/>
              <a:t>Peut sembler être une charge inutile</a:t>
            </a:r>
          </a:p>
          <a:p>
            <a:pPr marL="285750" indent="-285750">
              <a:buFont typeface="Wingdings" panose="05000000000000000000" pitchFamily="2" charset="2"/>
              <a:buChar char="Ø"/>
            </a:pPr>
            <a:r>
              <a:rPr lang="fr-FR" dirty="0"/>
              <a:t>Mais fournit un mécanisme permettant de réutiliser les points de vue dans différentes architectures.</a:t>
            </a:r>
          </a:p>
          <a:p>
            <a:endParaRPr 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889122" y="3427246"/>
            <a:ext cx="7010400" cy="2193290"/>
          </a:xfrm>
          <a:prstGeom prst="rect">
            <a:avLst/>
          </a:prstGeom>
        </p:spPr>
        <p:txBody>
          <a:bodyPr vert="horz" wrap="square" lIns="0" tIns="12700" rIns="0" bIns="0" rtlCol="0">
            <a:spAutoFit/>
          </a:bodyPr>
          <a:lstStyle/>
          <a:p>
            <a:pPr marL="213360" indent="-201295">
              <a:lnSpc>
                <a:spcPct val="100000"/>
              </a:lnSpc>
              <a:spcBef>
                <a:spcPts val="100"/>
              </a:spcBef>
              <a:buClr>
                <a:srgbClr val="EB2A2D"/>
              </a:buClr>
              <a:buChar char="►"/>
              <a:tabLst>
                <a:tab pos="213995" algn="l"/>
              </a:tabLst>
            </a:pPr>
            <a:r>
              <a:rPr sz="1250" spc="-5" dirty="0">
                <a:latin typeface="Arial MT"/>
                <a:cs typeface="Arial MT"/>
              </a:rPr>
              <a:t>On</a:t>
            </a:r>
            <a:r>
              <a:rPr sz="1250" spc="-10" dirty="0">
                <a:latin typeface="Arial MT"/>
                <a:cs typeface="Arial MT"/>
              </a:rPr>
              <a:t> </a:t>
            </a:r>
            <a:r>
              <a:rPr sz="1250" spc="-5" dirty="0">
                <a:latin typeface="Arial MT"/>
                <a:cs typeface="Arial MT"/>
              </a:rPr>
              <a:t>peut</a:t>
            </a:r>
            <a:r>
              <a:rPr sz="1250" spc="-10" dirty="0">
                <a:latin typeface="Arial MT"/>
                <a:cs typeface="Arial MT"/>
              </a:rPr>
              <a:t> </a:t>
            </a:r>
            <a:r>
              <a:rPr sz="1250" dirty="0">
                <a:latin typeface="Arial MT"/>
                <a:cs typeface="Arial MT"/>
              </a:rPr>
              <a:t>s’attendre</a:t>
            </a:r>
            <a:r>
              <a:rPr sz="1250" spc="-10" dirty="0">
                <a:latin typeface="Arial MT"/>
                <a:cs typeface="Arial MT"/>
              </a:rPr>
              <a:t> </a:t>
            </a:r>
            <a:r>
              <a:rPr sz="1250" dirty="0">
                <a:latin typeface="Arial MT"/>
                <a:cs typeface="Arial MT"/>
              </a:rPr>
              <a:t>à</a:t>
            </a:r>
            <a:r>
              <a:rPr sz="1250" spc="-10" dirty="0">
                <a:latin typeface="Arial MT"/>
                <a:cs typeface="Arial MT"/>
              </a:rPr>
              <a:t> </a:t>
            </a:r>
            <a:r>
              <a:rPr sz="1250" dirty="0">
                <a:latin typeface="Arial MT"/>
                <a:cs typeface="Arial MT"/>
              </a:rPr>
              <a:t>ce</a:t>
            </a:r>
            <a:r>
              <a:rPr sz="1250" spc="-10" dirty="0">
                <a:latin typeface="Arial MT"/>
                <a:cs typeface="Arial MT"/>
              </a:rPr>
              <a:t> </a:t>
            </a:r>
            <a:r>
              <a:rPr sz="1250" spc="-5" dirty="0">
                <a:latin typeface="Arial MT"/>
                <a:cs typeface="Arial MT"/>
              </a:rPr>
              <a:t>que</a:t>
            </a:r>
            <a:r>
              <a:rPr sz="1250" spc="-10" dirty="0">
                <a:latin typeface="Arial MT"/>
                <a:cs typeface="Arial MT"/>
              </a:rPr>
              <a:t> </a:t>
            </a:r>
            <a:r>
              <a:rPr sz="1250" dirty="0">
                <a:latin typeface="Arial MT"/>
                <a:cs typeface="Arial MT"/>
              </a:rPr>
              <a:t>cette</a:t>
            </a:r>
            <a:r>
              <a:rPr sz="1250" spc="-10" dirty="0">
                <a:latin typeface="Arial MT"/>
                <a:cs typeface="Arial MT"/>
              </a:rPr>
              <a:t> </a:t>
            </a:r>
            <a:r>
              <a:rPr sz="1250" spc="-5" dirty="0">
                <a:latin typeface="Arial MT"/>
                <a:cs typeface="Arial MT"/>
              </a:rPr>
              <a:t>approche apporte</a:t>
            </a:r>
            <a:r>
              <a:rPr sz="1250" spc="-10" dirty="0">
                <a:latin typeface="Arial MT"/>
                <a:cs typeface="Arial MT"/>
              </a:rPr>
              <a:t> </a:t>
            </a:r>
            <a:r>
              <a:rPr sz="1250" spc="-5" dirty="0">
                <a:latin typeface="Arial MT"/>
                <a:cs typeface="Arial MT"/>
              </a:rPr>
              <a:t>les</a:t>
            </a:r>
            <a:r>
              <a:rPr sz="1250" spc="-10" dirty="0">
                <a:latin typeface="Arial MT"/>
                <a:cs typeface="Arial MT"/>
              </a:rPr>
              <a:t> </a:t>
            </a:r>
            <a:r>
              <a:rPr sz="1250" spc="-5" dirty="0">
                <a:latin typeface="Arial MT"/>
                <a:cs typeface="Arial MT"/>
              </a:rPr>
              <a:t>avantages</a:t>
            </a:r>
            <a:r>
              <a:rPr sz="1250" spc="-10" dirty="0">
                <a:latin typeface="Arial MT"/>
                <a:cs typeface="Arial MT"/>
              </a:rPr>
              <a:t> </a:t>
            </a:r>
            <a:r>
              <a:rPr sz="1250" dirty="0">
                <a:latin typeface="Arial MT"/>
                <a:cs typeface="Arial MT"/>
              </a:rPr>
              <a:t>suivants</a:t>
            </a:r>
            <a:r>
              <a:rPr sz="1250" spc="-10" dirty="0">
                <a:latin typeface="Arial MT"/>
                <a:cs typeface="Arial MT"/>
              </a:rPr>
              <a:t> </a:t>
            </a:r>
            <a:r>
              <a:rPr sz="1250" dirty="0">
                <a:latin typeface="Arial MT"/>
                <a:cs typeface="Arial MT"/>
              </a:rPr>
              <a:t>:</a:t>
            </a:r>
            <a:endParaRPr sz="1250">
              <a:latin typeface="Arial MT"/>
              <a:cs typeface="Arial MT"/>
            </a:endParaRPr>
          </a:p>
          <a:p>
            <a:pPr marL="684530" marR="1450975" lvl="1" indent="-327660">
              <a:lnSpc>
                <a:spcPct val="137600"/>
              </a:lnSpc>
              <a:spcBef>
                <a:spcPts val="840"/>
              </a:spcBef>
              <a:buClr>
                <a:srgbClr val="EB2A2D"/>
              </a:buClr>
              <a:buChar char="■"/>
              <a:tabLst>
                <a:tab pos="497840" algn="l"/>
              </a:tabLst>
            </a:pPr>
            <a:r>
              <a:rPr sz="1250" dirty="0">
                <a:latin typeface="Arial MT"/>
                <a:cs typeface="Arial MT"/>
              </a:rPr>
              <a:t>Moins </a:t>
            </a:r>
            <a:r>
              <a:rPr sz="1250" spc="-5" dirty="0">
                <a:latin typeface="Arial MT"/>
                <a:cs typeface="Arial MT"/>
              </a:rPr>
              <a:t>de travail pour les architectes </a:t>
            </a:r>
            <a:r>
              <a:rPr sz="1250" dirty="0">
                <a:latin typeface="Arial MT"/>
                <a:cs typeface="Arial MT"/>
              </a:rPr>
              <a:t>­ </a:t>
            </a:r>
            <a:r>
              <a:rPr sz="1250" spc="-5" dirty="0">
                <a:latin typeface="Arial MT"/>
                <a:cs typeface="Arial MT"/>
              </a:rPr>
              <a:t>les points de </a:t>
            </a:r>
            <a:r>
              <a:rPr sz="1250" dirty="0">
                <a:latin typeface="Arial MT"/>
                <a:cs typeface="Arial MT"/>
              </a:rPr>
              <a:t>vue sont </a:t>
            </a:r>
            <a:r>
              <a:rPr sz="1250" spc="-5" dirty="0">
                <a:latin typeface="Arial MT"/>
                <a:cs typeface="Arial MT"/>
              </a:rPr>
              <a:t>déjà définis </a:t>
            </a:r>
            <a:r>
              <a:rPr sz="1250" spc="-335" dirty="0">
                <a:latin typeface="Arial MT"/>
                <a:cs typeface="Arial MT"/>
              </a:rPr>
              <a:t> </a:t>
            </a:r>
            <a:r>
              <a:rPr sz="1250" spc="-5" dirty="0">
                <a:latin typeface="Arial MT"/>
                <a:cs typeface="Arial MT"/>
              </a:rPr>
              <a:t>les</a:t>
            </a:r>
            <a:r>
              <a:rPr sz="1250" spc="-10" dirty="0">
                <a:latin typeface="Arial MT"/>
                <a:cs typeface="Arial MT"/>
              </a:rPr>
              <a:t> </a:t>
            </a:r>
            <a:r>
              <a:rPr sz="1250" dirty="0">
                <a:latin typeface="Arial MT"/>
                <a:cs typeface="Arial MT"/>
              </a:rPr>
              <a:t>vues</a:t>
            </a:r>
            <a:r>
              <a:rPr sz="1250" spc="-5" dirty="0">
                <a:latin typeface="Arial MT"/>
                <a:cs typeface="Arial MT"/>
              </a:rPr>
              <a:t> peuvent</a:t>
            </a:r>
            <a:r>
              <a:rPr sz="1250" spc="-10" dirty="0">
                <a:latin typeface="Arial MT"/>
                <a:cs typeface="Arial MT"/>
              </a:rPr>
              <a:t> </a:t>
            </a:r>
            <a:r>
              <a:rPr sz="1250" spc="-5" dirty="0">
                <a:latin typeface="Arial MT"/>
                <a:cs typeface="Arial MT"/>
              </a:rPr>
              <a:t>donc être</a:t>
            </a:r>
            <a:r>
              <a:rPr sz="1250" spc="-10" dirty="0">
                <a:latin typeface="Arial MT"/>
                <a:cs typeface="Arial MT"/>
              </a:rPr>
              <a:t> </a:t>
            </a:r>
            <a:r>
              <a:rPr sz="1250" dirty="0">
                <a:latin typeface="Arial MT"/>
                <a:cs typeface="Arial MT"/>
              </a:rPr>
              <a:t>créées</a:t>
            </a:r>
            <a:r>
              <a:rPr sz="1250" spc="-5" dirty="0">
                <a:latin typeface="Arial MT"/>
                <a:cs typeface="Arial MT"/>
              </a:rPr>
              <a:t> plus </a:t>
            </a:r>
            <a:r>
              <a:rPr sz="1250" dirty="0">
                <a:latin typeface="Arial MT"/>
                <a:cs typeface="Arial MT"/>
              </a:rPr>
              <a:t>rapidement</a:t>
            </a:r>
            <a:endParaRPr sz="1250">
              <a:latin typeface="Arial MT"/>
              <a:cs typeface="Arial MT"/>
            </a:endParaRPr>
          </a:p>
          <a:p>
            <a:pPr marL="685165" marR="682625" lvl="1" indent="-328295">
              <a:lnSpc>
                <a:spcPct val="137400"/>
              </a:lnSpc>
              <a:spcBef>
                <a:spcPts val="1170"/>
              </a:spcBef>
              <a:buClr>
                <a:srgbClr val="EB2A2D"/>
              </a:buClr>
              <a:buChar char="■"/>
              <a:tabLst>
                <a:tab pos="497840" algn="l"/>
              </a:tabLst>
            </a:pPr>
            <a:r>
              <a:rPr sz="1250" dirty="0">
                <a:latin typeface="Arial MT"/>
                <a:cs typeface="Arial MT"/>
              </a:rPr>
              <a:t>Meilleure compréhensibilité </a:t>
            </a:r>
            <a:r>
              <a:rPr sz="1250" spc="-5" dirty="0">
                <a:latin typeface="Arial MT"/>
                <a:cs typeface="Arial MT"/>
              </a:rPr>
              <a:t>pour les parties prenantes </a:t>
            </a:r>
            <a:r>
              <a:rPr sz="1250" dirty="0">
                <a:latin typeface="Arial MT"/>
                <a:cs typeface="Arial MT"/>
              </a:rPr>
              <a:t>­ </a:t>
            </a:r>
            <a:r>
              <a:rPr sz="1250" spc="-5" dirty="0">
                <a:latin typeface="Arial MT"/>
                <a:cs typeface="Arial MT"/>
              </a:rPr>
              <a:t>les points de </a:t>
            </a:r>
            <a:r>
              <a:rPr sz="1250" dirty="0">
                <a:latin typeface="Arial MT"/>
                <a:cs typeface="Arial MT"/>
              </a:rPr>
              <a:t>vue sont </a:t>
            </a:r>
            <a:r>
              <a:rPr sz="1250" spc="-5" dirty="0">
                <a:latin typeface="Arial MT"/>
                <a:cs typeface="Arial MT"/>
              </a:rPr>
              <a:t>déjà </a:t>
            </a:r>
            <a:r>
              <a:rPr sz="1250" spc="-335" dirty="0">
                <a:latin typeface="Arial MT"/>
                <a:cs typeface="Arial MT"/>
              </a:rPr>
              <a:t> </a:t>
            </a:r>
            <a:r>
              <a:rPr sz="1250" spc="-5" dirty="0">
                <a:latin typeface="Arial MT"/>
                <a:cs typeface="Arial MT"/>
              </a:rPr>
              <a:t>familier</a:t>
            </a:r>
            <a:endParaRPr sz="1250">
              <a:latin typeface="Arial MT"/>
              <a:cs typeface="Arial MT"/>
            </a:endParaRPr>
          </a:p>
          <a:p>
            <a:pPr marL="684530" marR="5080" lvl="1" indent="-328930">
              <a:lnSpc>
                <a:spcPct val="137600"/>
              </a:lnSpc>
              <a:spcBef>
                <a:spcPts val="1175"/>
              </a:spcBef>
              <a:buClr>
                <a:srgbClr val="EB2A2D"/>
              </a:buClr>
              <a:buChar char="■"/>
              <a:tabLst>
                <a:tab pos="496570" algn="l"/>
              </a:tabLst>
            </a:pPr>
            <a:r>
              <a:rPr sz="1250" spc="-5" dirty="0">
                <a:latin typeface="Arial MT"/>
                <a:cs typeface="Arial MT"/>
              </a:rPr>
              <a:t>Une plus grande </a:t>
            </a:r>
            <a:r>
              <a:rPr sz="1250" dirty="0">
                <a:latin typeface="Arial MT"/>
                <a:cs typeface="Arial MT"/>
              </a:rPr>
              <a:t>confiance </a:t>
            </a:r>
            <a:r>
              <a:rPr sz="1250" spc="-5" dirty="0">
                <a:latin typeface="Arial MT"/>
                <a:cs typeface="Arial MT"/>
              </a:rPr>
              <a:t>dans la </a:t>
            </a:r>
            <a:r>
              <a:rPr sz="1250" dirty="0">
                <a:latin typeface="Arial MT"/>
                <a:cs typeface="Arial MT"/>
              </a:rPr>
              <a:t>validité </a:t>
            </a:r>
            <a:r>
              <a:rPr sz="1250" spc="-5" dirty="0">
                <a:latin typeface="Arial MT"/>
                <a:cs typeface="Arial MT"/>
              </a:rPr>
              <a:t>des points de </a:t>
            </a:r>
            <a:r>
              <a:rPr sz="1250" dirty="0">
                <a:latin typeface="Arial MT"/>
                <a:cs typeface="Arial MT"/>
              </a:rPr>
              <a:t>vue ­ </a:t>
            </a:r>
            <a:r>
              <a:rPr sz="1250" spc="-5" dirty="0">
                <a:latin typeface="Arial MT"/>
                <a:cs typeface="Arial MT"/>
              </a:rPr>
              <a:t>les points de </a:t>
            </a:r>
            <a:r>
              <a:rPr sz="1250" dirty="0">
                <a:latin typeface="Arial MT"/>
                <a:cs typeface="Arial MT"/>
              </a:rPr>
              <a:t>vue sont connus </a:t>
            </a:r>
            <a:r>
              <a:rPr sz="1250" spc="-335" dirty="0">
                <a:latin typeface="Arial MT"/>
                <a:cs typeface="Arial MT"/>
              </a:rPr>
              <a:t> </a:t>
            </a:r>
            <a:r>
              <a:rPr sz="1250" spc="-5" dirty="0">
                <a:latin typeface="Arial MT"/>
                <a:cs typeface="Arial MT"/>
              </a:rPr>
              <a:t>antécédents</a:t>
            </a:r>
            <a:endParaRPr sz="1250">
              <a:latin typeface="Arial MT"/>
              <a:cs typeface="Arial MT"/>
            </a:endParaRPr>
          </a:p>
        </p:txBody>
      </p:sp>
      <p:sp>
        <p:nvSpPr>
          <p:cNvPr id="7" name="object 7"/>
          <p:cNvSpPr txBox="1"/>
          <p:nvPr/>
        </p:nvSpPr>
        <p:spPr>
          <a:xfrm>
            <a:off x="212852" y="6381324"/>
            <a:ext cx="160655" cy="297180"/>
          </a:xfrm>
          <a:prstGeom prst="rect">
            <a:avLst/>
          </a:prstGeom>
        </p:spPr>
        <p:txBody>
          <a:bodyPr vert="horz" wrap="square" lIns="0" tIns="0" rIns="0" bIns="0" rtlCol="0">
            <a:spAutoFit/>
          </a:bodyPr>
          <a:lstStyle/>
          <a:p>
            <a:pPr marL="12700">
              <a:lnSpc>
                <a:spcPts val="2215"/>
              </a:lnSpc>
            </a:pPr>
            <a:r>
              <a:rPr sz="1900" spc="5" dirty="0">
                <a:solidFill>
                  <a:srgbClr val="FFFFFF"/>
                </a:solidFill>
                <a:latin typeface="Arial MT"/>
                <a:cs typeface="Arial MT"/>
              </a:rPr>
              <a:t>1</a:t>
            </a:r>
            <a:endParaRPr sz="190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9" name="object 9"/>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20</a:t>
            </a:fld>
            <a:r>
              <a:rPr dirty="0"/>
              <a:t> </a:t>
            </a:r>
            <a:r>
              <a:rPr spc="10" dirty="0"/>
              <a:t>sur</a:t>
            </a:r>
            <a:r>
              <a:rPr dirty="0"/>
              <a:t> </a:t>
            </a:r>
            <a:r>
              <a:rPr spc="5" dirty="0"/>
              <a:t>40</a:t>
            </a:r>
          </a:p>
        </p:txBody>
      </p:sp>
      <p:sp>
        <p:nvSpPr>
          <p:cNvPr id="4" name="object 4"/>
          <p:cNvSpPr txBox="1"/>
          <p:nvPr/>
        </p:nvSpPr>
        <p:spPr>
          <a:xfrm>
            <a:off x="889165" y="1220746"/>
            <a:ext cx="7694295" cy="1649730"/>
          </a:xfrm>
          <a:prstGeom prst="rect">
            <a:avLst/>
          </a:prstGeom>
        </p:spPr>
        <p:txBody>
          <a:bodyPr vert="horz" wrap="square" lIns="0" tIns="13335" rIns="0" bIns="0" rtlCol="0">
            <a:spAutoFit/>
          </a:bodyPr>
          <a:lstStyle/>
          <a:p>
            <a:pPr marL="238125" indent="-226060">
              <a:lnSpc>
                <a:spcPct val="100000"/>
              </a:lnSpc>
              <a:spcBef>
                <a:spcPts val="105"/>
              </a:spcBef>
              <a:buClr>
                <a:srgbClr val="EB2A2D"/>
              </a:buClr>
              <a:buChar char="►"/>
              <a:tabLst>
                <a:tab pos="238760" algn="l"/>
              </a:tabLst>
            </a:pPr>
            <a:r>
              <a:rPr sz="1400" spc="-5" dirty="0">
                <a:latin typeface="Arial MT"/>
                <a:cs typeface="Arial MT"/>
              </a:rPr>
              <a:t>Il</a:t>
            </a:r>
            <a:r>
              <a:rPr sz="1400" spc="5" dirty="0">
                <a:latin typeface="Arial MT"/>
                <a:cs typeface="Arial MT"/>
              </a:rPr>
              <a:t> </a:t>
            </a:r>
            <a:r>
              <a:rPr sz="1400" spc="-5" dirty="0">
                <a:latin typeface="Arial MT"/>
                <a:cs typeface="Arial MT"/>
              </a:rPr>
              <a:t>est</a:t>
            </a:r>
            <a:r>
              <a:rPr sz="1400" spc="5" dirty="0">
                <a:latin typeface="Arial MT"/>
                <a:cs typeface="Arial MT"/>
              </a:rPr>
              <a:t> </a:t>
            </a:r>
            <a:r>
              <a:rPr sz="1400" dirty="0">
                <a:latin typeface="Arial MT"/>
                <a:cs typeface="Arial MT"/>
              </a:rPr>
              <a:t>souvent</a:t>
            </a:r>
            <a:r>
              <a:rPr sz="1400" spc="5" dirty="0">
                <a:latin typeface="Arial MT"/>
                <a:cs typeface="Arial MT"/>
              </a:rPr>
              <a:t> </a:t>
            </a:r>
            <a:r>
              <a:rPr sz="1400" spc="-5" dirty="0">
                <a:latin typeface="Arial MT"/>
                <a:cs typeface="Arial MT"/>
              </a:rPr>
              <a:t>possible</a:t>
            </a:r>
            <a:r>
              <a:rPr sz="1400" spc="10" dirty="0">
                <a:latin typeface="Arial MT"/>
                <a:cs typeface="Arial MT"/>
              </a:rPr>
              <a:t> </a:t>
            </a:r>
            <a:r>
              <a:rPr sz="1400" dirty="0">
                <a:latin typeface="Arial MT"/>
                <a:cs typeface="Arial MT"/>
              </a:rPr>
              <a:t>de</a:t>
            </a:r>
            <a:r>
              <a:rPr sz="1400" spc="10" dirty="0">
                <a:latin typeface="Arial MT"/>
                <a:cs typeface="Arial MT"/>
              </a:rPr>
              <a:t> </a:t>
            </a:r>
            <a:r>
              <a:rPr sz="1400" dirty="0">
                <a:latin typeface="Arial MT"/>
                <a:cs typeface="Arial MT"/>
              </a:rPr>
              <a:t>créer</a:t>
            </a:r>
            <a:r>
              <a:rPr sz="1400" spc="10" dirty="0">
                <a:latin typeface="Arial MT"/>
                <a:cs typeface="Arial MT"/>
              </a:rPr>
              <a:t> </a:t>
            </a:r>
            <a:r>
              <a:rPr sz="1400" spc="-5" dirty="0">
                <a:latin typeface="Arial MT"/>
                <a:cs typeface="Arial MT"/>
              </a:rPr>
              <a:t>les</a:t>
            </a:r>
            <a:r>
              <a:rPr sz="1400" spc="5" dirty="0">
                <a:latin typeface="Arial MT"/>
                <a:cs typeface="Arial MT"/>
              </a:rPr>
              <a:t> </a:t>
            </a:r>
            <a:r>
              <a:rPr sz="1400" dirty="0">
                <a:latin typeface="Arial MT"/>
                <a:cs typeface="Arial MT"/>
              </a:rPr>
              <a:t>vues</a:t>
            </a:r>
            <a:r>
              <a:rPr sz="1400" spc="10" dirty="0">
                <a:latin typeface="Arial MT"/>
                <a:cs typeface="Arial MT"/>
              </a:rPr>
              <a:t> </a:t>
            </a:r>
            <a:r>
              <a:rPr sz="1400" dirty="0">
                <a:latin typeface="Arial MT"/>
                <a:cs typeface="Arial MT"/>
              </a:rPr>
              <a:t>requises</a:t>
            </a:r>
            <a:r>
              <a:rPr sz="1400" spc="5" dirty="0">
                <a:latin typeface="Arial MT"/>
                <a:cs typeface="Arial MT"/>
              </a:rPr>
              <a:t> </a:t>
            </a:r>
            <a:r>
              <a:rPr sz="1400" spc="-5" dirty="0">
                <a:latin typeface="Arial MT"/>
                <a:cs typeface="Arial MT"/>
              </a:rPr>
              <a:t>pour</a:t>
            </a:r>
            <a:r>
              <a:rPr sz="1400" spc="10" dirty="0">
                <a:latin typeface="Arial MT"/>
                <a:cs typeface="Arial MT"/>
              </a:rPr>
              <a:t> </a:t>
            </a:r>
            <a:r>
              <a:rPr sz="1400" spc="-5" dirty="0">
                <a:latin typeface="Arial MT"/>
                <a:cs typeface="Arial MT"/>
              </a:rPr>
              <a:t>une</a:t>
            </a:r>
            <a:r>
              <a:rPr sz="1400" spc="10" dirty="0">
                <a:latin typeface="Arial MT"/>
                <a:cs typeface="Arial MT"/>
              </a:rPr>
              <a:t> </a:t>
            </a:r>
            <a:r>
              <a:rPr sz="1400" spc="-5" dirty="0">
                <a:latin typeface="Arial MT"/>
                <a:cs typeface="Arial MT"/>
              </a:rPr>
              <a:t>architecture</a:t>
            </a:r>
            <a:r>
              <a:rPr sz="1400" spc="10" dirty="0">
                <a:latin typeface="Arial MT"/>
                <a:cs typeface="Arial MT"/>
              </a:rPr>
              <a:t> </a:t>
            </a:r>
            <a:r>
              <a:rPr sz="1400" spc="-5" dirty="0">
                <a:latin typeface="Arial MT"/>
                <a:cs typeface="Arial MT"/>
              </a:rPr>
              <a:t>particulière</a:t>
            </a:r>
            <a:r>
              <a:rPr sz="1400" spc="10" dirty="0">
                <a:latin typeface="Arial MT"/>
                <a:cs typeface="Arial MT"/>
              </a:rPr>
              <a:t> </a:t>
            </a:r>
            <a:r>
              <a:rPr sz="1400" spc="-5" dirty="0">
                <a:latin typeface="Arial MT"/>
                <a:cs typeface="Arial MT"/>
              </a:rPr>
              <a:t>en</a:t>
            </a:r>
            <a:endParaRPr sz="1400">
              <a:latin typeface="Arial MT"/>
              <a:cs typeface="Arial MT"/>
            </a:endParaRPr>
          </a:p>
          <a:p>
            <a:pPr>
              <a:lnSpc>
                <a:spcPct val="100000"/>
              </a:lnSpc>
              <a:spcBef>
                <a:spcPts val="50"/>
              </a:spcBef>
              <a:buClr>
                <a:srgbClr val="EB2A2D"/>
              </a:buClr>
              <a:buFont typeface="Arial MT"/>
              <a:buChar char="►"/>
            </a:pPr>
            <a:endParaRPr sz="1250">
              <a:latin typeface="Arial MT"/>
              <a:cs typeface="Arial MT"/>
            </a:endParaRPr>
          </a:p>
          <a:p>
            <a:pPr marL="538480" lvl="1" indent="-176530">
              <a:lnSpc>
                <a:spcPct val="100000"/>
              </a:lnSpc>
              <a:buClr>
                <a:srgbClr val="EB2A2D"/>
              </a:buClr>
              <a:buAutoNum type="arabicPeriod"/>
              <a:tabLst>
                <a:tab pos="539115" algn="l"/>
              </a:tabLst>
            </a:pPr>
            <a:r>
              <a:rPr sz="1250" spc="-5" dirty="0">
                <a:latin typeface="Arial MT"/>
                <a:cs typeface="Arial MT"/>
              </a:rPr>
              <a:t>Se</a:t>
            </a:r>
            <a:r>
              <a:rPr sz="1250" spc="-10" dirty="0">
                <a:latin typeface="Arial MT"/>
                <a:cs typeface="Arial MT"/>
              </a:rPr>
              <a:t> </a:t>
            </a:r>
            <a:r>
              <a:rPr sz="1250" dirty="0">
                <a:latin typeface="Arial MT"/>
                <a:cs typeface="Arial MT"/>
              </a:rPr>
              <a:t>référer</a:t>
            </a:r>
            <a:r>
              <a:rPr sz="1250" spc="-10" dirty="0">
                <a:latin typeface="Arial MT"/>
                <a:cs typeface="Arial MT"/>
              </a:rPr>
              <a:t> </a:t>
            </a:r>
            <a:r>
              <a:rPr sz="1250" dirty="0">
                <a:latin typeface="Arial MT"/>
                <a:cs typeface="Arial MT"/>
              </a:rPr>
              <a:t>à</a:t>
            </a:r>
            <a:r>
              <a:rPr sz="1250" spc="-15" dirty="0">
                <a:latin typeface="Arial MT"/>
                <a:cs typeface="Arial MT"/>
              </a:rPr>
              <a:t> </a:t>
            </a:r>
            <a:r>
              <a:rPr sz="1250" spc="-5" dirty="0">
                <a:latin typeface="Arial MT"/>
                <a:cs typeface="Arial MT"/>
              </a:rPr>
              <a:t>la</a:t>
            </a:r>
            <a:r>
              <a:rPr sz="1250" spc="-10" dirty="0">
                <a:latin typeface="Arial MT"/>
                <a:cs typeface="Arial MT"/>
              </a:rPr>
              <a:t> </a:t>
            </a:r>
            <a:r>
              <a:rPr sz="1250" spc="-5" dirty="0">
                <a:latin typeface="Arial MT"/>
                <a:cs typeface="Arial MT"/>
              </a:rPr>
              <a:t>bibliothèque de</a:t>
            </a:r>
            <a:r>
              <a:rPr sz="1250" spc="-15" dirty="0">
                <a:latin typeface="Arial MT"/>
                <a:cs typeface="Arial MT"/>
              </a:rPr>
              <a:t> </a:t>
            </a:r>
            <a:r>
              <a:rPr sz="1250" spc="-5" dirty="0">
                <a:latin typeface="Arial MT"/>
                <a:cs typeface="Arial MT"/>
              </a:rPr>
              <a:t>points</a:t>
            </a:r>
            <a:r>
              <a:rPr sz="1250" spc="-10" dirty="0">
                <a:latin typeface="Arial MT"/>
                <a:cs typeface="Arial MT"/>
              </a:rPr>
              <a:t> </a:t>
            </a:r>
            <a:r>
              <a:rPr sz="1250" spc="-5" dirty="0">
                <a:latin typeface="Arial MT"/>
                <a:cs typeface="Arial MT"/>
              </a:rPr>
              <a:t>de</a:t>
            </a:r>
            <a:r>
              <a:rPr sz="1250" spc="-10" dirty="0">
                <a:latin typeface="Arial MT"/>
                <a:cs typeface="Arial MT"/>
              </a:rPr>
              <a:t> </a:t>
            </a:r>
            <a:r>
              <a:rPr sz="1250" dirty="0">
                <a:latin typeface="Arial MT"/>
                <a:cs typeface="Arial MT"/>
              </a:rPr>
              <a:t>vue</a:t>
            </a:r>
            <a:r>
              <a:rPr sz="1250" spc="-15" dirty="0">
                <a:latin typeface="Arial MT"/>
                <a:cs typeface="Arial MT"/>
              </a:rPr>
              <a:t> </a:t>
            </a:r>
            <a:r>
              <a:rPr sz="1250" spc="-5" dirty="0">
                <a:latin typeface="Arial MT"/>
                <a:cs typeface="Arial MT"/>
              </a:rPr>
              <a:t>existante</a:t>
            </a:r>
            <a:endParaRPr sz="1250">
              <a:latin typeface="Arial MT"/>
              <a:cs typeface="Arial MT"/>
            </a:endParaRPr>
          </a:p>
          <a:p>
            <a:pPr marL="684530" marR="72390" lvl="1" indent="-331470">
              <a:lnSpc>
                <a:spcPct val="160000"/>
              </a:lnSpc>
              <a:spcBef>
                <a:spcPts val="495"/>
              </a:spcBef>
              <a:buClr>
                <a:srgbClr val="EB2A2D"/>
              </a:buClr>
              <a:buAutoNum type="arabicPeriod"/>
              <a:tabLst>
                <a:tab pos="530225" algn="l"/>
              </a:tabLst>
            </a:pPr>
            <a:r>
              <a:rPr sz="1250" spc="-5" dirty="0">
                <a:latin typeface="Arial MT"/>
                <a:cs typeface="Arial MT"/>
              </a:rPr>
              <a:t>Sélectionnez des points de </a:t>
            </a:r>
            <a:r>
              <a:rPr sz="1250" dirty="0">
                <a:latin typeface="Arial MT"/>
                <a:cs typeface="Arial MT"/>
              </a:rPr>
              <a:t>vue </a:t>
            </a:r>
            <a:r>
              <a:rPr sz="1250" spc="-5" dirty="0">
                <a:latin typeface="Arial MT"/>
                <a:cs typeface="Arial MT"/>
              </a:rPr>
              <a:t>appropriés </a:t>
            </a:r>
            <a:r>
              <a:rPr sz="1250" dirty="0">
                <a:latin typeface="Arial MT"/>
                <a:cs typeface="Arial MT"/>
              </a:rPr>
              <a:t>(en </a:t>
            </a:r>
            <a:r>
              <a:rPr sz="1250" spc="-5" dirty="0">
                <a:latin typeface="Arial MT"/>
                <a:cs typeface="Arial MT"/>
              </a:rPr>
              <a:t>fonction des parties prenantes et des préoccupations) </a:t>
            </a:r>
            <a:r>
              <a:rPr sz="1250" dirty="0">
                <a:latin typeface="Arial MT"/>
                <a:cs typeface="Arial MT"/>
              </a:rPr>
              <a:t> </a:t>
            </a:r>
            <a:r>
              <a:rPr sz="1250" spc="-5" dirty="0">
                <a:latin typeface="Arial MT"/>
                <a:cs typeface="Arial MT"/>
              </a:rPr>
              <a:t>qui</a:t>
            </a:r>
            <a:r>
              <a:rPr sz="1250" spc="-10" dirty="0">
                <a:latin typeface="Arial MT"/>
                <a:cs typeface="Arial MT"/>
              </a:rPr>
              <a:t> </a:t>
            </a:r>
            <a:r>
              <a:rPr sz="1250" spc="-5" dirty="0">
                <a:latin typeface="Arial MT"/>
                <a:cs typeface="Arial MT"/>
              </a:rPr>
              <a:t>doivent être </a:t>
            </a:r>
            <a:r>
              <a:rPr sz="1250" dirty="0">
                <a:latin typeface="Arial MT"/>
                <a:cs typeface="Arial MT"/>
              </a:rPr>
              <a:t>couverts</a:t>
            </a:r>
            <a:r>
              <a:rPr sz="1250" spc="-5" dirty="0">
                <a:latin typeface="Arial MT"/>
                <a:cs typeface="Arial MT"/>
              </a:rPr>
              <a:t> par des </a:t>
            </a:r>
            <a:r>
              <a:rPr sz="1250" dirty="0">
                <a:latin typeface="Arial MT"/>
                <a:cs typeface="Arial MT"/>
              </a:rPr>
              <a:t>vues)</a:t>
            </a:r>
            <a:endParaRPr sz="1250">
              <a:latin typeface="Arial MT"/>
              <a:cs typeface="Arial MT"/>
            </a:endParaRPr>
          </a:p>
          <a:p>
            <a:pPr marL="549910" lvl="1" indent="-198755">
              <a:lnSpc>
                <a:spcPct val="100000"/>
              </a:lnSpc>
              <a:spcBef>
                <a:spcPts val="1140"/>
              </a:spcBef>
              <a:buClr>
                <a:srgbClr val="EB2A2D"/>
              </a:buClr>
              <a:buAutoNum type="arabicPeriod"/>
              <a:tabLst>
                <a:tab pos="550545" algn="l"/>
              </a:tabLst>
            </a:pPr>
            <a:r>
              <a:rPr sz="1400" spc="-5" dirty="0">
                <a:latin typeface="Arial MT"/>
                <a:cs typeface="Arial MT"/>
              </a:rPr>
              <a:t>Générer</a:t>
            </a:r>
            <a:r>
              <a:rPr sz="1400" spc="15" dirty="0">
                <a:latin typeface="Arial MT"/>
                <a:cs typeface="Arial MT"/>
              </a:rPr>
              <a:t> </a:t>
            </a:r>
            <a:r>
              <a:rPr sz="1400" spc="-5" dirty="0">
                <a:latin typeface="Arial MT"/>
                <a:cs typeface="Arial MT"/>
              </a:rPr>
              <a:t>des</a:t>
            </a:r>
            <a:r>
              <a:rPr sz="1400" spc="10" dirty="0">
                <a:latin typeface="Arial MT"/>
                <a:cs typeface="Arial MT"/>
              </a:rPr>
              <a:t> </a:t>
            </a:r>
            <a:r>
              <a:rPr sz="1400" dirty="0">
                <a:latin typeface="Arial MT"/>
                <a:cs typeface="Arial MT"/>
              </a:rPr>
              <a:t>vues</a:t>
            </a:r>
            <a:r>
              <a:rPr sz="1400" spc="10" dirty="0">
                <a:latin typeface="Arial MT"/>
                <a:cs typeface="Arial MT"/>
              </a:rPr>
              <a:t> </a:t>
            </a:r>
            <a:r>
              <a:rPr sz="1400" dirty="0">
                <a:latin typeface="Arial MT"/>
                <a:cs typeface="Arial MT"/>
              </a:rPr>
              <a:t>du</a:t>
            </a:r>
            <a:r>
              <a:rPr sz="1400" spc="5" dirty="0">
                <a:latin typeface="Arial MT"/>
                <a:cs typeface="Arial MT"/>
              </a:rPr>
              <a:t> </a:t>
            </a:r>
            <a:r>
              <a:rPr sz="1400" dirty="0">
                <a:latin typeface="Arial MT"/>
                <a:cs typeface="Arial MT"/>
              </a:rPr>
              <a:t>système</a:t>
            </a:r>
            <a:r>
              <a:rPr sz="1400" spc="5" dirty="0">
                <a:latin typeface="Arial MT"/>
                <a:cs typeface="Arial MT"/>
              </a:rPr>
              <a:t> </a:t>
            </a:r>
            <a:r>
              <a:rPr sz="1400" dirty="0">
                <a:latin typeface="Arial MT"/>
                <a:cs typeface="Arial MT"/>
              </a:rPr>
              <a:t>en</a:t>
            </a:r>
            <a:r>
              <a:rPr sz="1400" spc="10" dirty="0">
                <a:latin typeface="Arial MT"/>
                <a:cs typeface="Arial MT"/>
              </a:rPr>
              <a:t> </a:t>
            </a:r>
            <a:r>
              <a:rPr sz="1400" spc="-5" dirty="0">
                <a:latin typeface="Arial MT"/>
                <a:cs typeface="Arial MT"/>
              </a:rPr>
              <a:t>utilisant</a:t>
            </a:r>
            <a:r>
              <a:rPr sz="1400" spc="10" dirty="0">
                <a:latin typeface="Arial MT"/>
                <a:cs typeface="Arial MT"/>
              </a:rPr>
              <a:t> </a:t>
            </a:r>
            <a:r>
              <a:rPr sz="1400" spc="-5" dirty="0">
                <a:latin typeface="Arial MT"/>
                <a:cs typeface="Arial MT"/>
              </a:rPr>
              <a:t>des</a:t>
            </a:r>
            <a:r>
              <a:rPr sz="1400" spc="5" dirty="0">
                <a:latin typeface="Arial MT"/>
                <a:cs typeface="Arial MT"/>
              </a:rPr>
              <a:t> </a:t>
            </a:r>
            <a:r>
              <a:rPr sz="1400" spc="-5" dirty="0">
                <a:latin typeface="Arial MT"/>
                <a:cs typeface="Arial MT"/>
              </a:rPr>
              <a:t>points</a:t>
            </a:r>
            <a:r>
              <a:rPr sz="1400" spc="10" dirty="0">
                <a:latin typeface="Arial MT"/>
                <a:cs typeface="Arial MT"/>
              </a:rPr>
              <a:t> </a:t>
            </a:r>
            <a:r>
              <a:rPr sz="1400" dirty="0">
                <a:latin typeface="Arial MT"/>
                <a:cs typeface="Arial MT"/>
              </a:rPr>
              <a:t>de</a:t>
            </a:r>
            <a:r>
              <a:rPr sz="1400" spc="10" dirty="0">
                <a:latin typeface="Arial MT"/>
                <a:cs typeface="Arial MT"/>
              </a:rPr>
              <a:t> </a:t>
            </a:r>
            <a:r>
              <a:rPr sz="1400" dirty="0">
                <a:latin typeface="Arial MT"/>
                <a:cs typeface="Arial MT"/>
              </a:rPr>
              <a:t>vue</a:t>
            </a:r>
            <a:r>
              <a:rPr sz="1400" spc="10" dirty="0">
                <a:latin typeface="Arial MT"/>
                <a:cs typeface="Arial MT"/>
              </a:rPr>
              <a:t> </a:t>
            </a:r>
            <a:r>
              <a:rPr sz="1400" dirty="0">
                <a:latin typeface="Arial MT"/>
                <a:cs typeface="Arial MT"/>
              </a:rPr>
              <a:t>sélectionnés comme</a:t>
            </a:r>
            <a:r>
              <a:rPr sz="1400" spc="10" dirty="0">
                <a:latin typeface="Arial MT"/>
                <a:cs typeface="Arial MT"/>
              </a:rPr>
              <a:t> </a:t>
            </a:r>
            <a:r>
              <a:rPr sz="1400" dirty="0">
                <a:latin typeface="Arial MT"/>
                <a:cs typeface="Arial MT"/>
              </a:rPr>
              <a:t>modèles</a:t>
            </a:r>
            <a:endParaRPr sz="1400">
              <a:latin typeface="Arial MT"/>
              <a:cs typeface="Arial MT"/>
            </a:endParaRPr>
          </a:p>
        </p:txBody>
      </p:sp>
      <p:sp>
        <p:nvSpPr>
          <p:cNvPr id="5" name="object 5"/>
          <p:cNvSpPr txBox="1">
            <a:spLocks noGrp="1"/>
          </p:cNvSpPr>
          <p:nvPr>
            <p:ph type="title"/>
          </p:nvPr>
        </p:nvSpPr>
        <p:spPr>
          <a:xfrm>
            <a:off x="858723" y="344205"/>
            <a:ext cx="4246677" cy="321242"/>
          </a:xfrm>
          <a:prstGeom prst="rect">
            <a:avLst/>
          </a:prstGeom>
        </p:spPr>
        <p:txBody>
          <a:bodyPr vert="horz" wrap="square" lIns="0" tIns="13335" rIns="0" bIns="0" rtlCol="0">
            <a:spAutoFit/>
          </a:bodyPr>
          <a:lstStyle/>
          <a:p>
            <a:pPr marL="12700">
              <a:lnSpc>
                <a:spcPct val="100000"/>
              </a:lnSpc>
              <a:spcBef>
                <a:spcPts val="105"/>
              </a:spcBef>
            </a:pPr>
            <a:r>
              <a:rPr sz="2000" b="1" dirty="0"/>
              <a:t>Voir le</a:t>
            </a:r>
            <a:r>
              <a:rPr sz="2000" b="1" spc="-5" dirty="0"/>
              <a:t> processus </a:t>
            </a:r>
            <a:r>
              <a:rPr sz="2000" b="1" dirty="0"/>
              <a:t>de</a:t>
            </a:r>
            <a:r>
              <a:rPr sz="2000" b="1" spc="-5" dirty="0"/>
              <a:t> </a:t>
            </a:r>
            <a:r>
              <a:rPr sz="2000" b="1" dirty="0"/>
              <a:t>création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889427" y="1211240"/>
            <a:ext cx="6724650" cy="3171190"/>
          </a:xfrm>
          <a:prstGeom prst="rect">
            <a:avLst/>
          </a:prstGeom>
        </p:spPr>
        <p:txBody>
          <a:bodyPr vert="horz" wrap="square" lIns="0" tIns="17145" rIns="0" bIns="0" rtlCol="0">
            <a:spAutoFit/>
          </a:bodyPr>
          <a:lstStyle/>
          <a:p>
            <a:pPr marL="251460" indent="-239395">
              <a:lnSpc>
                <a:spcPct val="100000"/>
              </a:lnSpc>
              <a:spcBef>
                <a:spcPts val="135"/>
              </a:spcBef>
              <a:buClr>
                <a:srgbClr val="EB2A2D"/>
              </a:buClr>
              <a:buChar char="►"/>
              <a:tabLst>
                <a:tab pos="252095" algn="l"/>
              </a:tabLst>
            </a:pPr>
            <a:r>
              <a:rPr sz="1450" spc="10" dirty="0">
                <a:latin typeface="Arial MT"/>
                <a:cs typeface="Arial MT"/>
              </a:rPr>
              <a:t>Développer</a:t>
            </a:r>
            <a:r>
              <a:rPr sz="1450" spc="15" dirty="0">
                <a:latin typeface="Arial MT"/>
                <a:cs typeface="Arial MT"/>
              </a:rPr>
              <a:t> un</a:t>
            </a:r>
            <a:r>
              <a:rPr sz="1450" spc="10" dirty="0">
                <a:latin typeface="Arial MT"/>
                <a:cs typeface="Arial MT"/>
              </a:rPr>
              <a:t> </a:t>
            </a:r>
            <a:r>
              <a:rPr sz="1450" spc="15" dirty="0">
                <a:latin typeface="Arial MT"/>
                <a:cs typeface="Arial MT"/>
              </a:rPr>
              <a:t>nouveau </a:t>
            </a:r>
            <a:r>
              <a:rPr sz="1450" spc="10" dirty="0">
                <a:latin typeface="Arial MT"/>
                <a:cs typeface="Arial MT"/>
              </a:rPr>
              <a:t>point </a:t>
            </a:r>
            <a:r>
              <a:rPr sz="1450" spc="15" dirty="0">
                <a:latin typeface="Arial MT"/>
                <a:cs typeface="Arial MT"/>
              </a:rPr>
              <a:t>de</a:t>
            </a:r>
            <a:r>
              <a:rPr sz="1450" spc="10" dirty="0">
                <a:latin typeface="Arial MT"/>
                <a:cs typeface="Arial MT"/>
              </a:rPr>
              <a:t> </a:t>
            </a:r>
            <a:r>
              <a:rPr sz="1450" spc="15" dirty="0">
                <a:latin typeface="Arial MT"/>
                <a:cs typeface="Arial MT"/>
              </a:rPr>
              <a:t>vue</a:t>
            </a:r>
            <a:r>
              <a:rPr sz="1450" spc="10" dirty="0">
                <a:latin typeface="Arial MT"/>
                <a:cs typeface="Arial MT"/>
              </a:rPr>
              <a:t> qui </a:t>
            </a:r>
            <a:r>
              <a:rPr sz="1450" spc="15" dirty="0">
                <a:latin typeface="Arial MT"/>
                <a:cs typeface="Arial MT"/>
              </a:rPr>
              <a:t>répondra</a:t>
            </a:r>
            <a:r>
              <a:rPr sz="1450" spc="10" dirty="0">
                <a:latin typeface="Arial MT"/>
                <a:cs typeface="Arial MT"/>
              </a:rPr>
              <a:t> </a:t>
            </a:r>
            <a:r>
              <a:rPr sz="1450" spc="15" dirty="0">
                <a:latin typeface="Arial MT"/>
                <a:cs typeface="Arial MT"/>
              </a:rPr>
              <a:t>aux</a:t>
            </a:r>
            <a:r>
              <a:rPr sz="1450" spc="10" dirty="0">
                <a:latin typeface="Arial MT"/>
                <a:cs typeface="Arial MT"/>
              </a:rPr>
              <a:t> besoins</a:t>
            </a:r>
            <a:r>
              <a:rPr sz="1450" spc="15" dirty="0">
                <a:latin typeface="Arial MT"/>
                <a:cs typeface="Arial MT"/>
              </a:rPr>
              <a:t> </a:t>
            </a:r>
            <a:r>
              <a:rPr sz="1450" spc="10" dirty="0">
                <a:latin typeface="Arial MT"/>
                <a:cs typeface="Arial MT"/>
              </a:rPr>
              <a:t>exceptionnels</a:t>
            </a:r>
            <a:endParaRPr sz="1450">
              <a:latin typeface="Arial MT"/>
              <a:cs typeface="Arial MT"/>
            </a:endParaRPr>
          </a:p>
          <a:p>
            <a:pPr>
              <a:lnSpc>
                <a:spcPct val="100000"/>
              </a:lnSpc>
              <a:spcBef>
                <a:spcPts val="55"/>
              </a:spcBef>
              <a:buChar char="►"/>
            </a:pPr>
            <a:endParaRPr sz="1250">
              <a:latin typeface="Arial MT"/>
              <a:cs typeface="Arial MT"/>
            </a:endParaRPr>
          </a:p>
          <a:p>
            <a:pPr marL="497840" lvl="1" indent="-140970">
              <a:lnSpc>
                <a:spcPct val="100000"/>
              </a:lnSpc>
              <a:buClr>
                <a:srgbClr val="EB2A2D"/>
              </a:buClr>
              <a:buChar char="■"/>
              <a:tabLst>
                <a:tab pos="498475" algn="l"/>
              </a:tabLst>
            </a:pPr>
            <a:r>
              <a:rPr sz="1250" dirty="0">
                <a:latin typeface="Arial MT"/>
                <a:cs typeface="Arial MT"/>
              </a:rPr>
              <a:t>Générez</a:t>
            </a:r>
            <a:r>
              <a:rPr sz="1250" spc="10" dirty="0">
                <a:latin typeface="Arial MT"/>
                <a:cs typeface="Arial MT"/>
              </a:rPr>
              <a:t> </a:t>
            </a:r>
            <a:r>
              <a:rPr sz="1250" spc="-5" dirty="0">
                <a:latin typeface="Arial MT"/>
                <a:cs typeface="Arial MT"/>
              </a:rPr>
              <a:t>ensuite</a:t>
            </a:r>
            <a:r>
              <a:rPr sz="1250" dirty="0">
                <a:latin typeface="Arial MT"/>
                <a:cs typeface="Arial MT"/>
              </a:rPr>
              <a:t> une vue</a:t>
            </a:r>
            <a:r>
              <a:rPr sz="1250" spc="5" dirty="0">
                <a:latin typeface="Arial MT"/>
                <a:cs typeface="Arial MT"/>
              </a:rPr>
              <a:t> </a:t>
            </a:r>
            <a:r>
              <a:rPr sz="1250" dirty="0">
                <a:latin typeface="Arial MT"/>
                <a:cs typeface="Arial MT"/>
              </a:rPr>
              <a:t>à </a:t>
            </a:r>
            <a:r>
              <a:rPr sz="1250" spc="-5" dirty="0">
                <a:latin typeface="Arial MT"/>
                <a:cs typeface="Arial MT"/>
              </a:rPr>
              <a:t>partir</a:t>
            </a:r>
            <a:r>
              <a:rPr sz="1250" dirty="0">
                <a:latin typeface="Arial MT"/>
                <a:cs typeface="Arial MT"/>
              </a:rPr>
              <a:t> de</a:t>
            </a:r>
            <a:r>
              <a:rPr sz="1250" spc="5" dirty="0">
                <a:latin typeface="Arial MT"/>
                <a:cs typeface="Arial MT"/>
              </a:rPr>
              <a:t> </a:t>
            </a:r>
            <a:r>
              <a:rPr sz="1250" spc="-5" dirty="0">
                <a:latin typeface="Arial MT"/>
                <a:cs typeface="Arial MT"/>
              </a:rPr>
              <a:t>celle­ci</a:t>
            </a:r>
            <a:endParaRPr sz="1250">
              <a:latin typeface="Arial MT"/>
              <a:cs typeface="Arial MT"/>
            </a:endParaRPr>
          </a:p>
          <a:p>
            <a:pPr lvl="1">
              <a:lnSpc>
                <a:spcPct val="100000"/>
              </a:lnSpc>
              <a:spcBef>
                <a:spcPts val="10"/>
              </a:spcBef>
              <a:buClr>
                <a:srgbClr val="EB2A2D"/>
              </a:buClr>
              <a:buFont typeface="Arial MT"/>
              <a:buChar char="■"/>
            </a:pPr>
            <a:endParaRPr sz="1200">
              <a:latin typeface="Arial MT"/>
              <a:cs typeface="Arial MT"/>
            </a:endParaRPr>
          </a:p>
          <a:p>
            <a:pPr marL="497840" lvl="1" indent="-140970">
              <a:lnSpc>
                <a:spcPct val="100000"/>
              </a:lnSpc>
              <a:buClr>
                <a:srgbClr val="EB2A2D"/>
              </a:buClr>
              <a:buChar char="■"/>
              <a:tabLst>
                <a:tab pos="498475" algn="l"/>
              </a:tabLst>
            </a:pPr>
            <a:r>
              <a:rPr sz="1250" spc="-5" dirty="0">
                <a:latin typeface="Arial MT"/>
                <a:cs typeface="Arial MT"/>
              </a:rPr>
              <a:t>Il</a:t>
            </a:r>
            <a:r>
              <a:rPr sz="1250" dirty="0">
                <a:latin typeface="Arial MT"/>
                <a:cs typeface="Arial MT"/>
              </a:rPr>
              <a:t> s'agit de</a:t>
            </a:r>
            <a:r>
              <a:rPr sz="1250" spc="5" dirty="0">
                <a:latin typeface="Arial MT"/>
                <a:cs typeface="Arial MT"/>
              </a:rPr>
              <a:t> </a:t>
            </a:r>
            <a:r>
              <a:rPr sz="1250" dirty="0">
                <a:latin typeface="Arial MT"/>
                <a:cs typeface="Arial MT"/>
              </a:rPr>
              <a:t>la</a:t>
            </a:r>
            <a:r>
              <a:rPr sz="1250" spc="5" dirty="0">
                <a:latin typeface="Arial MT"/>
                <a:cs typeface="Arial MT"/>
              </a:rPr>
              <a:t> </a:t>
            </a:r>
            <a:r>
              <a:rPr sz="1250" spc="-5" dirty="0">
                <a:latin typeface="Arial MT"/>
                <a:cs typeface="Arial MT"/>
              </a:rPr>
              <a:t>pratique</a:t>
            </a:r>
            <a:r>
              <a:rPr sz="1250" spc="5" dirty="0">
                <a:latin typeface="Arial MT"/>
                <a:cs typeface="Arial MT"/>
              </a:rPr>
              <a:t> </a:t>
            </a:r>
            <a:r>
              <a:rPr sz="1250" dirty="0">
                <a:latin typeface="Arial MT"/>
                <a:cs typeface="Arial MT"/>
              </a:rPr>
              <a:t>recommandée</a:t>
            </a:r>
            <a:r>
              <a:rPr sz="1250" spc="5" dirty="0">
                <a:latin typeface="Arial MT"/>
                <a:cs typeface="Arial MT"/>
              </a:rPr>
              <a:t> </a:t>
            </a:r>
            <a:r>
              <a:rPr sz="1250" dirty="0">
                <a:latin typeface="Arial MT"/>
                <a:cs typeface="Arial MT"/>
              </a:rPr>
              <a:t>par</a:t>
            </a:r>
            <a:r>
              <a:rPr sz="1250" spc="5" dirty="0">
                <a:latin typeface="Arial MT"/>
                <a:cs typeface="Arial MT"/>
              </a:rPr>
              <a:t> </a:t>
            </a:r>
            <a:r>
              <a:rPr sz="1250" dirty="0">
                <a:latin typeface="Arial MT"/>
                <a:cs typeface="Arial MT"/>
              </a:rPr>
              <a:t>la</a:t>
            </a:r>
            <a:r>
              <a:rPr sz="1250" spc="5" dirty="0">
                <a:latin typeface="Arial MT"/>
                <a:cs typeface="Arial MT"/>
              </a:rPr>
              <a:t> </a:t>
            </a:r>
            <a:r>
              <a:rPr sz="1250" dirty="0">
                <a:latin typeface="Arial MT"/>
                <a:cs typeface="Arial MT"/>
              </a:rPr>
              <a:t>norme</a:t>
            </a:r>
            <a:r>
              <a:rPr sz="1250" spc="5" dirty="0">
                <a:latin typeface="Arial MT"/>
                <a:cs typeface="Arial MT"/>
              </a:rPr>
              <a:t> </a:t>
            </a:r>
            <a:r>
              <a:rPr sz="1250" dirty="0">
                <a:latin typeface="Arial MT"/>
                <a:cs typeface="Arial MT"/>
              </a:rPr>
              <a:t>ISO/IEC</a:t>
            </a:r>
            <a:r>
              <a:rPr sz="1250" spc="5" dirty="0">
                <a:latin typeface="Arial MT"/>
                <a:cs typeface="Arial MT"/>
              </a:rPr>
              <a:t> </a:t>
            </a:r>
            <a:r>
              <a:rPr sz="1250" dirty="0">
                <a:latin typeface="Arial MT"/>
                <a:cs typeface="Arial MT"/>
              </a:rPr>
              <a:t>42010</a:t>
            </a:r>
            <a:r>
              <a:rPr sz="1250" spc="5" dirty="0">
                <a:latin typeface="Arial MT"/>
                <a:cs typeface="Arial MT"/>
              </a:rPr>
              <a:t> </a:t>
            </a:r>
            <a:r>
              <a:rPr sz="1250" dirty="0">
                <a:latin typeface="Arial MT"/>
                <a:cs typeface="Arial MT"/>
              </a:rPr>
              <a:t>: </a:t>
            </a:r>
            <a:r>
              <a:rPr sz="1250" spc="-5" dirty="0">
                <a:latin typeface="Arial MT"/>
                <a:cs typeface="Arial MT"/>
              </a:rPr>
              <a:t>2007</a:t>
            </a:r>
            <a:endParaRPr sz="1250">
              <a:latin typeface="Arial MT"/>
              <a:cs typeface="Arial MT"/>
            </a:endParaRPr>
          </a:p>
          <a:p>
            <a:pPr lvl="1">
              <a:lnSpc>
                <a:spcPct val="100000"/>
              </a:lnSpc>
              <a:spcBef>
                <a:spcPts val="5"/>
              </a:spcBef>
              <a:buClr>
                <a:srgbClr val="EB2A2D"/>
              </a:buClr>
              <a:buFont typeface="Arial MT"/>
              <a:buChar char="■"/>
            </a:pPr>
            <a:endParaRPr sz="1300">
              <a:latin typeface="Arial MT"/>
              <a:cs typeface="Arial MT"/>
            </a:endParaRPr>
          </a:p>
          <a:p>
            <a:pPr marL="214629" indent="-202565">
              <a:lnSpc>
                <a:spcPct val="100000"/>
              </a:lnSpc>
              <a:buClr>
                <a:srgbClr val="EB2A2D"/>
              </a:buClr>
              <a:buChar char="►"/>
              <a:tabLst>
                <a:tab pos="215265" algn="l"/>
              </a:tabLst>
            </a:pPr>
            <a:r>
              <a:rPr sz="1250" dirty="0">
                <a:latin typeface="Arial MT"/>
                <a:cs typeface="Arial MT"/>
              </a:rPr>
              <a:t>Approche</a:t>
            </a:r>
            <a:r>
              <a:rPr sz="1250" spc="-10" dirty="0">
                <a:latin typeface="Arial MT"/>
                <a:cs typeface="Arial MT"/>
              </a:rPr>
              <a:t> </a:t>
            </a:r>
            <a:r>
              <a:rPr sz="1250" spc="-5" dirty="0">
                <a:latin typeface="Arial MT"/>
                <a:cs typeface="Arial MT"/>
              </a:rPr>
              <a:t>pragmatique</a:t>
            </a:r>
            <a:endParaRPr sz="1250">
              <a:latin typeface="Arial MT"/>
              <a:cs typeface="Arial MT"/>
            </a:endParaRPr>
          </a:p>
          <a:p>
            <a:pPr>
              <a:lnSpc>
                <a:spcPct val="100000"/>
              </a:lnSpc>
              <a:spcBef>
                <a:spcPts val="25"/>
              </a:spcBef>
              <a:buChar char="►"/>
            </a:pPr>
            <a:endParaRPr sz="1200">
              <a:latin typeface="Arial MT"/>
              <a:cs typeface="Arial MT"/>
            </a:endParaRPr>
          </a:p>
          <a:p>
            <a:pPr marL="497840" lvl="1" indent="-140970">
              <a:lnSpc>
                <a:spcPct val="100000"/>
              </a:lnSpc>
              <a:buClr>
                <a:srgbClr val="EB2A2D"/>
              </a:buClr>
              <a:buChar char="■"/>
              <a:tabLst>
                <a:tab pos="498475" algn="l"/>
              </a:tabLst>
            </a:pPr>
            <a:r>
              <a:rPr sz="1250" dirty="0">
                <a:latin typeface="Arial MT"/>
                <a:cs typeface="Arial MT"/>
              </a:rPr>
              <a:t>Créer une vue ad hoc pour un système</a:t>
            </a:r>
            <a:r>
              <a:rPr sz="1250" spc="-5" dirty="0">
                <a:latin typeface="Arial MT"/>
                <a:cs typeface="Arial MT"/>
              </a:rPr>
              <a:t> </a:t>
            </a:r>
            <a:r>
              <a:rPr sz="1250" dirty="0">
                <a:latin typeface="Arial MT"/>
                <a:cs typeface="Arial MT"/>
              </a:rPr>
              <a:t>spécifique</a:t>
            </a:r>
            <a:endParaRPr sz="1250">
              <a:latin typeface="Arial MT"/>
              <a:cs typeface="Arial MT"/>
            </a:endParaRPr>
          </a:p>
          <a:p>
            <a:pPr marL="632460" marR="810895" lvl="1" indent="-275590">
              <a:lnSpc>
                <a:spcPct val="155200"/>
              </a:lnSpc>
              <a:spcBef>
                <a:spcPts val="580"/>
              </a:spcBef>
              <a:buClr>
                <a:srgbClr val="EB2A2D"/>
              </a:buClr>
              <a:buChar char="■"/>
              <a:tabLst>
                <a:tab pos="498475" algn="l"/>
              </a:tabLst>
            </a:pPr>
            <a:r>
              <a:rPr sz="1250" dirty="0">
                <a:latin typeface="Arial MT"/>
                <a:cs typeface="Arial MT"/>
              </a:rPr>
              <a:t>Examiner</a:t>
            </a:r>
            <a:r>
              <a:rPr sz="1250" spc="20" dirty="0">
                <a:latin typeface="Arial MT"/>
                <a:cs typeface="Arial MT"/>
              </a:rPr>
              <a:t> </a:t>
            </a:r>
            <a:r>
              <a:rPr sz="1250" dirty="0">
                <a:latin typeface="Arial MT"/>
                <a:cs typeface="Arial MT"/>
              </a:rPr>
              <a:t>plus</a:t>
            </a:r>
            <a:r>
              <a:rPr sz="1250" spc="5" dirty="0">
                <a:latin typeface="Arial MT"/>
                <a:cs typeface="Arial MT"/>
              </a:rPr>
              <a:t> </a:t>
            </a:r>
            <a:r>
              <a:rPr sz="1250" spc="-5" dirty="0">
                <a:latin typeface="Arial MT"/>
                <a:cs typeface="Arial MT"/>
              </a:rPr>
              <a:t>tard</a:t>
            </a:r>
            <a:r>
              <a:rPr sz="1250" spc="15" dirty="0">
                <a:latin typeface="Arial MT"/>
                <a:cs typeface="Arial MT"/>
              </a:rPr>
              <a:t> </a:t>
            </a:r>
            <a:r>
              <a:rPr sz="1250" dirty="0">
                <a:latin typeface="Arial MT"/>
                <a:cs typeface="Arial MT"/>
              </a:rPr>
              <a:t>si</a:t>
            </a:r>
            <a:r>
              <a:rPr sz="1250" spc="5" dirty="0">
                <a:latin typeface="Arial MT"/>
                <a:cs typeface="Arial MT"/>
              </a:rPr>
              <a:t> </a:t>
            </a:r>
            <a:r>
              <a:rPr sz="1250" dirty="0">
                <a:latin typeface="Arial MT"/>
                <a:cs typeface="Arial MT"/>
              </a:rPr>
              <a:t>une</a:t>
            </a:r>
            <a:r>
              <a:rPr sz="1250" spc="5" dirty="0">
                <a:latin typeface="Arial MT"/>
                <a:cs typeface="Arial MT"/>
              </a:rPr>
              <a:t> </a:t>
            </a:r>
            <a:r>
              <a:rPr sz="1250" dirty="0">
                <a:latin typeface="Arial MT"/>
                <a:cs typeface="Arial MT"/>
              </a:rPr>
              <a:t>forme</a:t>
            </a:r>
            <a:r>
              <a:rPr sz="1250" spc="15" dirty="0">
                <a:latin typeface="Arial MT"/>
                <a:cs typeface="Arial MT"/>
              </a:rPr>
              <a:t> </a:t>
            </a:r>
            <a:r>
              <a:rPr sz="1250" spc="-5" dirty="0">
                <a:latin typeface="Arial MT"/>
                <a:cs typeface="Arial MT"/>
              </a:rPr>
              <a:t>généralisée</a:t>
            </a:r>
            <a:r>
              <a:rPr sz="1250" spc="5" dirty="0">
                <a:latin typeface="Arial MT"/>
                <a:cs typeface="Arial MT"/>
              </a:rPr>
              <a:t> </a:t>
            </a:r>
            <a:r>
              <a:rPr sz="1250" dirty="0">
                <a:latin typeface="Arial MT"/>
                <a:cs typeface="Arial MT"/>
              </a:rPr>
              <a:t>de</a:t>
            </a:r>
            <a:r>
              <a:rPr sz="1250" spc="10" dirty="0">
                <a:latin typeface="Arial MT"/>
                <a:cs typeface="Arial MT"/>
              </a:rPr>
              <a:t> </a:t>
            </a:r>
            <a:r>
              <a:rPr sz="1250" spc="-5" dirty="0">
                <a:latin typeface="Arial MT"/>
                <a:cs typeface="Arial MT"/>
              </a:rPr>
              <a:t>point</a:t>
            </a:r>
            <a:r>
              <a:rPr sz="1250" spc="5" dirty="0">
                <a:latin typeface="Arial MT"/>
                <a:cs typeface="Arial MT"/>
              </a:rPr>
              <a:t> </a:t>
            </a:r>
            <a:r>
              <a:rPr sz="1250" dirty="0">
                <a:latin typeface="Arial MT"/>
                <a:cs typeface="Arial MT"/>
              </a:rPr>
              <a:t>de</a:t>
            </a:r>
            <a:r>
              <a:rPr sz="1250" spc="5" dirty="0">
                <a:latin typeface="Arial MT"/>
                <a:cs typeface="Arial MT"/>
              </a:rPr>
              <a:t> </a:t>
            </a:r>
            <a:r>
              <a:rPr sz="1250" dirty="0">
                <a:latin typeface="Arial MT"/>
                <a:cs typeface="Arial MT"/>
              </a:rPr>
              <a:t>vue</a:t>
            </a:r>
            <a:r>
              <a:rPr sz="1250" spc="10" dirty="0">
                <a:latin typeface="Arial MT"/>
                <a:cs typeface="Arial MT"/>
              </a:rPr>
              <a:t> </a:t>
            </a:r>
            <a:r>
              <a:rPr sz="1250" spc="-5" dirty="0">
                <a:latin typeface="Arial MT"/>
                <a:cs typeface="Arial MT"/>
              </a:rPr>
              <a:t>implicite</a:t>
            </a:r>
            <a:r>
              <a:rPr sz="1250" spc="5" dirty="0">
                <a:latin typeface="Arial MT"/>
                <a:cs typeface="Arial MT"/>
              </a:rPr>
              <a:t> </a:t>
            </a:r>
            <a:r>
              <a:rPr sz="1250" spc="-5" dirty="0">
                <a:latin typeface="Arial MT"/>
                <a:cs typeface="Arial MT"/>
              </a:rPr>
              <a:t>devrait </a:t>
            </a:r>
            <a:r>
              <a:rPr sz="1250" spc="-330" dirty="0">
                <a:latin typeface="Arial MT"/>
                <a:cs typeface="Arial MT"/>
              </a:rPr>
              <a:t> </a:t>
            </a:r>
            <a:r>
              <a:rPr sz="1250" spc="-5" dirty="0">
                <a:latin typeface="Arial MT"/>
                <a:cs typeface="Arial MT"/>
              </a:rPr>
              <a:t>être</a:t>
            </a:r>
            <a:r>
              <a:rPr sz="1250" dirty="0">
                <a:latin typeface="Arial MT"/>
                <a:cs typeface="Arial MT"/>
              </a:rPr>
              <a:t> </a:t>
            </a:r>
            <a:r>
              <a:rPr sz="1250" spc="-5" dirty="0">
                <a:latin typeface="Arial MT"/>
                <a:cs typeface="Arial MT"/>
              </a:rPr>
              <a:t>défini,</a:t>
            </a:r>
            <a:r>
              <a:rPr sz="1250" dirty="0">
                <a:latin typeface="Arial MT"/>
                <a:cs typeface="Arial MT"/>
              </a:rPr>
              <a:t> </a:t>
            </a:r>
            <a:r>
              <a:rPr sz="1250" spc="-5" dirty="0">
                <a:latin typeface="Arial MT"/>
                <a:cs typeface="Arial MT"/>
              </a:rPr>
              <a:t>afin</a:t>
            </a:r>
            <a:r>
              <a:rPr sz="1250" dirty="0">
                <a:latin typeface="Arial MT"/>
                <a:cs typeface="Arial MT"/>
              </a:rPr>
              <a:t> </a:t>
            </a:r>
            <a:r>
              <a:rPr sz="1250" spc="-5" dirty="0">
                <a:latin typeface="Arial MT"/>
                <a:cs typeface="Arial MT"/>
              </a:rPr>
              <a:t>qu'il</a:t>
            </a:r>
            <a:r>
              <a:rPr sz="1250" dirty="0">
                <a:latin typeface="Arial MT"/>
                <a:cs typeface="Arial MT"/>
              </a:rPr>
              <a:t> </a:t>
            </a:r>
            <a:r>
              <a:rPr sz="1250" spc="-5" dirty="0">
                <a:latin typeface="Arial MT"/>
                <a:cs typeface="Arial MT"/>
              </a:rPr>
              <a:t>puisse</a:t>
            </a:r>
            <a:r>
              <a:rPr sz="1250" spc="5" dirty="0">
                <a:latin typeface="Arial MT"/>
                <a:cs typeface="Arial MT"/>
              </a:rPr>
              <a:t> </a:t>
            </a:r>
            <a:r>
              <a:rPr sz="1250" spc="-5" dirty="0">
                <a:latin typeface="Arial MT"/>
                <a:cs typeface="Arial MT"/>
              </a:rPr>
              <a:t>être</a:t>
            </a:r>
            <a:r>
              <a:rPr sz="1250" dirty="0">
                <a:latin typeface="Arial MT"/>
                <a:cs typeface="Arial MT"/>
              </a:rPr>
              <a:t> réutilisé</a:t>
            </a:r>
            <a:endParaRPr sz="1250">
              <a:latin typeface="Arial MT"/>
              <a:cs typeface="Arial MT"/>
            </a:endParaRPr>
          </a:p>
          <a:p>
            <a:pPr lvl="1">
              <a:lnSpc>
                <a:spcPct val="100000"/>
              </a:lnSpc>
              <a:spcBef>
                <a:spcPts val="15"/>
              </a:spcBef>
              <a:buClr>
                <a:srgbClr val="EB2A2D"/>
              </a:buClr>
              <a:buFont typeface="Arial MT"/>
              <a:buChar char="■"/>
            </a:pPr>
            <a:endParaRPr sz="1350">
              <a:latin typeface="Arial MT"/>
              <a:cs typeface="Arial MT"/>
            </a:endParaRPr>
          </a:p>
          <a:p>
            <a:pPr marL="214629" indent="-202565">
              <a:lnSpc>
                <a:spcPct val="100000"/>
              </a:lnSpc>
              <a:spcBef>
                <a:spcPts val="5"/>
              </a:spcBef>
              <a:buClr>
                <a:srgbClr val="EB2A2D"/>
              </a:buClr>
              <a:buChar char="►"/>
              <a:tabLst>
                <a:tab pos="215265" algn="l"/>
              </a:tabLst>
            </a:pPr>
            <a:r>
              <a:rPr sz="1250" dirty="0">
                <a:latin typeface="Arial MT"/>
                <a:cs typeface="Arial MT"/>
              </a:rPr>
              <a:t>Chaque vue</a:t>
            </a:r>
            <a:r>
              <a:rPr sz="1250" spc="5" dirty="0">
                <a:latin typeface="Arial MT"/>
                <a:cs typeface="Arial MT"/>
              </a:rPr>
              <a:t> </a:t>
            </a:r>
            <a:r>
              <a:rPr sz="1250" dirty="0">
                <a:latin typeface="Arial MT"/>
                <a:cs typeface="Arial MT"/>
              </a:rPr>
              <a:t>a</a:t>
            </a:r>
            <a:r>
              <a:rPr sz="1250" spc="5" dirty="0">
                <a:latin typeface="Arial MT"/>
                <a:cs typeface="Arial MT"/>
              </a:rPr>
              <a:t> </a:t>
            </a:r>
            <a:r>
              <a:rPr sz="1250" dirty="0">
                <a:latin typeface="Arial MT"/>
                <a:cs typeface="Arial MT"/>
              </a:rPr>
              <a:t>un</a:t>
            </a:r>
            <a:r>
              <a:rPr sz="1250" spc="5" dirty="0">
                <a:latin typeface="Arial MT"/>
                <a:cs typeface="Arial MT"/>
              </a:rPr>
              <a:t> </a:t>
            </a:r>
            <a:r>
              <a:rPr sz="1250" spc="-5" dirty="0">
                <a:latin typeface="Arial MT"/>
                <a:cs typeface="Arial MT"/>
              </a:rPr>
              <a:t>point</a:t>
            </a:r>
            <a:r>
              <a:rPr sz="1250" spc="5" dirty="0">
                <a:latin typeface="Arial MT"/>
                <a:cs typeface="Arial MT"/>
              </a:rPr>
              <a:t> </a:t>
            </a:r>
            <a:r>
              <a:rPr sz="1250" dirty="0">
                <a:latin typeface="Arial MT"/>
                <a:cs typeface="Arial MT"/>
              </a:rPr>
              <a:t>de</a:t>
            </a:r>
            <a:r>
              <a:rPr sz="1250" spc="5" dirty="0">
                <a:latin typeface="Arial MT"/>
                <a:cs typeface="Arial MT"/>
              </a:rPr>
              <a:t> </a:t>
            </a:r>
            <a:r>
              <a:rPr sz="1250" dirty="0">
                <a:latin typeface="Arial MT"/>
                <a:cs typeface="Arial MT"/>
              </a:rPr>
              <a:t>vue, au</a:t>
            </a:r>
            <a:r>
              <a:rPr sz="1250" spc="5" dirty="0">
                <a:latin typeface="Arial MT"/>
                <a:cs typeface="Arial MT"/>
              </a:rPr>
              <a:t> </a:t>
            </a:r>
            <a:r>
              <a:rPr sz="1250" dirty="0">
                <a:latin typeface="Arial MT"/>
                <a:cs typeface="Arial MT"/>
              </a:rPr>
              <a:t>moins</a:t>
            </a:r>
            <a:r>
              <a:rPr sz="1250" spc="5" dirty="0">
                <a:latin typeface="Arial MT"/>
                <a:cs typeface="Arial MT"/>
              </a:rPr>
              <a:t> </a:t>
            </a:r>
            <a:r>
              <a:rPr sz="1250" spc="-5" dirty="0">
                <a:latin typeface="Arial MT"/>
                <a:cs typeface="Arial MT"/>
              </a:rPr>
              <a:t>implicitement</a:t>
            </a:r>
            <a:endParaRPr sz="1250">
              <a:latin typeface="Arial MT"/>
              <a:cs typeface="Arial MT"/>
            </a:endParaRPr>
          </a:p>
          <a:p>
            <a:pPr>
              <a:lnSpc>
                <a:spcPct val="100000"/>
              </a:lnSpc>
              <a:spcBef>
                <a:spcPts val="10"/>
              </a:spcBef>
              <a:buChar char="►"/>
            </a:pPr>
            <a:endParaRPr sz="1200">
              <a:latin typeface="Arial MT"/>
              <a:cs typeface="Arial MT"/>
            </a:endParaRPr>
          </a:p>
          <a:p>
            <a:pPr marL="497840" lvl="1" indent="-140970">
              <a:lnSpc>
                <a:spcPct val="100000"/>
              </a:lnSpc>
              <a:spcBef>
                <a:spcPts val="5"/>
              </a:spcBef>
              <a:buClr>
                <a:srgbClr val="EB2A2D"/>
              </a:buClr>
              <a:buChar char="■"/>
              <a:tabLst>
                <a:tab pos="498475" algn="l"/>
              </a:tabLst>
            </a:pPr>
            <a:r>
              <a:rPr sz="1250" spc="-5" dirty="0">
                <a:latin typeface="Arial MT"/>
                <a:cs typeface="Arial MT"/>
              </a:rPr>
              <a:t>Définir</a:t>
            </a:r>
            <a:r>
              <a:rPr sz="1250" spc="10" dirty="0">
                <a:latin typeface="Arial MT"/>
                <a:cs typeface="Arial MT"/>
              </a:rPr>
              <a:t> </a:t>
            </a:r>
            <a:r>
              <a:rPr sz="1250" dirty="0">
                <a:latin typeface="Arial MT"/>
                <a:cs typeface="Arial MT"/>
              </a:rPr>
              <a:t>le</a:t>
            </a:r>
            <a:r>
              <a:rPr sz="1250" spc="15" dirty="0">
                <a:latin typeface="Arial MT"/>
                <a:cs typeface="Arial MT"/>
              </a:rPr>
              <a:t> </a:t>
            </a:r>
            <a:r>
              <a:rPr sz="1250" spc="-5" dirty="0">
                <a:latin typeface="Arial MT"/>
                <a:cs typeface="Arial MT"/>
              </a:rPr>
              <a:t>point</a:t>
            </a:r>
            <a:r>
              <a:rPr sz="1250" spc="10" dirty="0">
                <a:latin typeface="Arial MT"/>
                <a:cs typeface="Arial MT"/>
              </a:rPr>
              <a:t> </a:t>
            </a:r>
            <a:r>
              <a:rPr sz="1250" dirty="0">
                <a:latin typeface="Arial MT"/>
                <a:cs typeface="Arial MT"/>
              </a:rPr>
              <a:t>de</a:t>
            </a:r>
            <a:r>
              <a:rPr sz="1250" spc="15" dirty="0">
                <a:latin typeface="Arial MT"/>
                <a:cs typeface="Arial MT"/>
              </a:rPr>
              <a:t> </a:t>
            </a:r>
            <a:r>
              <a:rPr sz="1250" dirty="0">
                <a:latin typeface="Arial MT"/>
                <a:cs typeface="Arial MT"/>
              </a:rPr>
              <a:t>vue</a:t>
            </a:r>
            <a:r>
              <a:rPr sz="1250" spc="10" dirty="0">
                <a:latin typeface="Arial MT"/>
                <a:cs typeface="Arial MT"/>
              </a:rPr>
              <a:t> </a:t>
            </a:r>
            <a:r>
              <a:rPr sz="1250" dirty="0">
                <a:latin typeface="Arial MT"/>
                <a:cs typeface="Arial MT"/>
              </a:rPr>
              <a:t>de</a:t>
            </a:r>
            <a:r>
              <a:rPr sz="1250" spc="15" dirty="0">
                <a:latin typeface="Arial MT"/>
                <a:cs typeface="Arial MT"/>
              </a:rPr>
              <a:t> </a:t>
            </a:r>
            <a:r>
              <a:rPr sz="1250" dirty="0">
                <a:latin typeface="Arial MT"/>
                <a:cs typeface="Arial MT"/>
              </a:rPr>
              <a:t>manière</a:t>
            </a:r>
            <a:r>
              <a:rPr sz="1250" spc="15" dirty="0">
                <a:latin typeface="Arial MT"/>
                <a:cs typeface="Arial MT"/>
              </a:rPr>
              <a:t> </a:t>
            </a:r>
            <a:r>
              <a:rPr sz="1250" dirty="0">
                <a:latin typeface="Arial MT"/>
                <a:cs typeface="Arial MT"/>
              </a:rPr>
              <a:t>systématique</a:t>
            </a:r>
            <a:r>
              <a:rPr sz="1250" spc="5" dirty="0">
                <a:latin typeface="Arial MT"/>
                <a:cs typeface="Arial MT"/>
              </a:rPr>
              <a:t> </a:t>
            </a:r>
            <a:r>
              <a:rPr sz="1250" spc="-5" dirty="0">
                <a:latin typeface="Arial MT"/>
                <a:cs typeface="Arial MT"/>
              </a:rPr>
              <a:t>aidera</a:t>
            </a:r>
            <a:r>
              <a:rPr sz="1250" spc="15" dirty="0">
                <a:latin typeface="Arial MT"/>
                <a:cs typeface="Arial MT"/>
              </a:rPr>
              <a:t> </a:t>
            </a:r>
            <a:r>
              <a:rPr sz="1250" dirty="0">
                <a:latin typeface="Arial MT"/>
                <a:cs typeface="Arial MT"/>
              </a:rPr>
              <a:t>à</a:t>
            </a:r>
            <a:r>
              <a:rPr sz="1250" spc="10" dirty="0">
                <a:latin typeface="Arial MT"/>
                <a:cs typeface="Arial MT"/>
              </a:rPr>
              <a:t> </a:t>
            </a:r>
            <a:r>
              <a:rPr sz="1250" spc="-5" dirty="0">
                <a:latin typeface="Arial MT"/>
                <a:cs typeface="Arial MT"/>
              </a:rPr>
              <a:t>évaluer</a:t>
            </a:r>
            <a:r>
              <a:rPr sz="1250" spc="15" dirty="0">
                <a:latin typeface="Arial MT"/>
                <a:cs typeface="Arial MT"/>
              </a:rPr>
              <a:t> </a:t>
            </a:r>
            <a:r>
              <a:rPr sz="1250" dirty="0">
                <a:latin typeface="Arial MT"/>
                <a:cs typeface="Arial MT"/>
              </a:rPr>
              <a:t>son</a:t>
            </a:r>
            <a:r>
              <a:rPr sz="1250" spc="10" dirty="0">
                <a:latin typeface="Arial MT"/>
                <a:cs typeface="Arial MT"/>
              </a:rPr>
              <a:t> </a:t>
            </a:r>
            <a:r>
              <a:rPr sz="1250" spc="-5" dirty="0">
                <a:latin typeface="Arial MT"/>
                <a:cs typeface="Arial MT"/>
              </a:rPr>
              <a:t>efficacité</a:t>
            </a:r>
            <a:endParaRPr sz="1250">
              <a:latin typeface="Arial MT"/>
              <a:cs typeface="Arial MT"/>
            </a:endParaRPr>
          </a:p>
        </p:txBody>
      </p:sp>
      <p:sp>
        <p:nvSpPr>
          <p:cNvPr id="6" name="object 6"/>
          <p:cNvSpPr txBox="1"/>
          <p:nvPr/>
        </p:nvSpPr>
        <p:spPr>
          <a:xfrm>
            <a:off x="212852" y="6381324"/>
            <a:ext cx="160655" cy="297180"/>
          </a:xfrm>
          <a:prstGeom prst="rect">
            <a:avLst/>
          </a:prstGeom>
        </p:spPr>
        <p:txBody>
          <a:bodyPr vert="horz" wrap="square" lIns="0" tIns="0" rIns="0" bIns="0" rtlCol="0">
            <a:spAutoFit/>
          </a:bodyPr>
          <a:lstStyle/>
          <a:p>
            <a:pPr marL="12700">
              <a:lnSpc>
                <a:spcPts val="2215"/>
              </a:lnSpc>
            </a:pPr>
            <a:r>
              <a:rPr sz="1900" spc="5" dirty="0">
                <a:solidFill>
                  <a:srgbClr val="FFFFFF"/>
                </a:solidFill>
                <a:latin typeface="Arial MT"/>
                <a:cs typeface="Arial MT"/>
              </a:rPr>
              <a:t>1</a:t>
            </a:r>
            <a:endParaRPr sz="190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8" name="object 8"/>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21</a:t>
            </a:fld>
            <a:r>
              <a:rPr dirty="0"/>
              <a:t> </a:t>
            </a:r>
            <a:r>
              <a:rPr spc="10" dirty="0"/>
              <a:t>sur</a:t>
            </a:r>
            <a:r>
              <a:rPr dirty="0"/>
              <a:t> </a:t>
            </a:r>
            <a:r>
              <a:rPr spc="5" dirty="0"/>
              <a:t>40</a:t>
            </a:r>
          </a:p>
        </p:txBody>
      </p:sp>
      <p:sp>
        <p:nvSpPr>
          <p:cNvPr id="4" name="object 4"/>
          <p:cNvSpPr txBox="1">
            <a:spLocks noGrp="1"/>
          </p:cNvSpPr>
          <p:nvPr>
            <p:ph type="title"/>
          </p:nvPr>
        </p:nvSpPr>
        <p:spPr>
          <a:xfrm>
            <a:off x="861771" y="341811"/>
            <a:ext cx="7520229" cy="334707"/>
          </a:xfrm>
          <a:prstGeom prst="rect">
            <a:avLst/>
          </a:prstGeom>
        </p:spPr>
        <p:txBody>
          <a:bodyPr vert="horz" wrap="square" lIns="0" tIns="11430" rIns="0" bIns="0" rtlCol="0">
            <a:spAutoFit/>
          </a:bodyPr>
          <a:lstStyle/>
          <a:p>
            <a:pPr marL="12700">
              <a:lnSpc>
                <a:spcPct val="100000"/>
              </a:lnSpc>
              <a:spcBef>
                <a:spcPts val="90"/>
              </a:spcBef>
            </a:pPr>
            <a:r>
              <a:rPr sz="2100" b="1" spc="-10" dirty="0"/>
              <a:t>Lorsqu'aucun point de </a:t>
            </a:r>
            <a:r>
              <a:rPr sz="2100" b="1" spc="-5" dirty="0"/>
              <a:t>vue</a:t>
            </a:r>
            <a:r>
              <a:rPr sz="2100" b="1" spc="-10" dirty="0"/>
              <a:t> approprié n'a</a:t>
            </a:r>
            <a:r>
              <a:rPr sz="2100" b="1" spc="-15" dirty="0"/>
              <a:t> </a:t>
            </a:r>
            <a:r>
              <a:rPr sz="2100" b="1" spc="-10" dirty="0"/>
              <a:t>été</a:t>
            </a:r>
            <a:r>
              <a:rPr sz="2100" b="1" spc="-15" dirty="0"/>
              <a:t> </a:t>
            </a:r>
            <a:r>
              <a:rPr sz="2100" b="1" spc="-10" dirty="0"/>
              <a:t>prédéfini</a:t>
            </a:r>
            <a:endParaRPr sz="21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889731" y="2322080"/>
            <a:ext cx="6977380" cy="2651760"/>
          </a:xfrm>
          <a:prstGeom prst="rect">
            <a:avLst/>
          </a:prstGeom>
        </p:spPr>
        <p:txBody>
          <a:bodyPr vert="horz" wrap="square" lIns="0" tIns="13335" rIns="0" bIns="0" rtlCol="0">
            <a:spAutoFit/>
          </a:bodyPr>
          <a:lstStyle/>
          <a:p>
            <a:pPr marL="214629" indent="-202565">
              <a:lnSpc>
                <a:spcPct val="100000"/>
              </a:lnSpc>
              <a:spcBef>
                <a:spcPts val="105"/>
              </a:spcBef>
              <a:buClr>
                <a:srgbClr val="EB2A2D"/>
              </a:buClr>
              <a:buChar char="►"/>
              <a:tabLst>
                <a:tab pos="215265" algn="l"/>
              </a:tabLst>
            </a:pPr>
            <a:r>
              <a:rPr sz="1250" spc="-5" dirty="0">
                <a:latin typeface="Arial MT"/>
                <a:cs typeface="Arial MT"/>
              </a:rPr>
              <a:t>Catalogues</a:t>
            </a:r>
            <a:endParaRPr sz="1250">
              <a:latin typeface="Arial MT"/>
              <a:cs typeface="Arial MT"/>
            </a:endParaRPr>
          </a:p>
          <a:p>
            <a:pPr>
              <a:lnSpc>
                <a:spcPct val="100000"/>
              </a:lnSpc>
              <a:spcBef>
                <a:spcPts val="45"/>
              </a:spcBef>
              <a:buClr>
                <a:srgbClr val="EB2A2D"/>
              </a:buClr>
              <a:buFont typeface="Arial MT"/>
              <a:buChar char="►"/>
            </a:pPr>
            <a:endParaRPr sz="1100">
              <a:latin typeface="Arial MT"/>
              <a:cs typeface="Arial MT"/>
            </a:endParaRPr>
          </a:p>
          <a:p>
            <a:pPr marL="513715" lvl="1" indent="-156845">
              <a:lnSpc>
                <a:spcPct val="100000"/>
              </a:lnSpc>
              <a:buClr>
                <a:srgbClr val="EB2A2D"/>
              </a:buClr>
              <a:buChar char="■"/>
              <a:tabLst>
                <a:tab pos="514350" algn="l"/>
              </a:tabLst>
            </a:pPr>
            <a:r>
              <a:rPr sz="1400" spc="-10" dirty="0">
                <a:latin typeface="Arial MT"/>
                <a:cs typeface="Arial MT"/>
              </a:rPr>
              <a:t>Vues</a:t>
            </a:r>
            <a:r>
              <a:rPr sz="1400" spc="10" dirty="0">
                <a:latin typeface="Arial MT"/>
                <a:cs typeface="Arial MT"/>
              </a:rPr>
              <a:t> </a:t>
            </a:r>
            <a:r>
              <a:rPr sz="1400" spc="-10" dirty="0">
                <a:latin typeface="Arial MT"/>
                <a:cs typeface="Arial MT"/>
              </a:rPr>
              <a:t>fondamentales</a:t>
            </a:r>
            <a:r>
              <a:rPr sz="1400" spc="30" dirty="0">
                <a:latin typeface="Arial MT"/>
                <a:cs typeface="Arial MT"/>
              </a:rPr>
              <a:t> </a:t>
            </a:r>
            <a:r>
              <a:rPr sz="1400" spc="-5" dirty="0">
                <a:latin typeface="Arial MT"/>
                <a:cs typeface="Arial MT"/>
              </a:rPr>
              <a:t>spécifiques</a:t>
            </a:r>
            <a:r>
              <a:rPr sz="1400" spc="10" dirty="0">
                <a:latin typeface="Arial MT"/>
                <a:cs typeface="Arial MT"/>
              </a:rPr>
              <a:t> </a:t>
            </a:r>
            <a:r>
              <a:rPr sz="1400" spc="-5" dirty="0">
                <a:latin typeface="Arial MT"/>
                <a:cs typeface="Arial MT"/>
              </a:rPr>
              <a:t>­</a:t>
            </a:r>
            <a:r>
              <a:rPr sz="1400" spc="5" dirty="0">
                <a:latin typeface="Arial MT"/>
                <a:cs typeface="Arial MT"/>
              </a:rPr>
              <a:t> </a:t>
            </a:r>
            <a:r>
              <a:rPr sz="1400" spc="-5" dirty="0">
                <a:latin typeface="Arial MT"/>
                <a:cs typeface="Arial MT"/>
              </a:rPr>
              <a:t>représentent</a:t>
            </a:r>
            <a:r>
              <a:rPr sz="1400" dirty="0">
                <a:latin typeface="Arial MT"/>
                <a:cs typeface="Arial MT"/>
              </a:rPr>
              <a:t> </a:t>
            </a:r>
            <a:r>
              <a:rPr sz="1400" spc="-10" dirty="0">
                <a:latin typeface="Arial MT"/>
                <a:cs typeface="Arial MT"/>
              </a:rPr>
              <a:t>des</a:t>
            </a:r>
            <a:r>
              <a:rPr sz="1400" spc="10" dirty="0">
                <a:latin typeface="Arial MT"/>
                <a:cs typeface="Arial MT"/>
              </a:rPr>
              <a:t> </a:t>
            </a:r>
            <a:r>
              <a:rPr sz="1400" spc="-10" dirty="0">
                <a:latin typeface="Arial MT"/>
                <a:cs typeface="Arial MT"/>
              </a:rPr>
              <a:t>listes</a:t>
            </a:r>
            <a:r>
              <a:rPr sz="1400" spc="5" dirty="0">
                <a:latin typeface="Arial MT"/>
                <a:cs typeface="Arial MT"/>
              </a:rPr>
              <a:t> </a:t>
            </a:r>
            <a:r>
              <a:rPr sz="1400" spc="-5" dirty="0">
                <a:latin typeface="Arial MT"/>
                <a:cs typeface="Arial MT"/>
              </a:rPr>
              <a:t>de</a:t>
            </a:r>
            <a:r>
              <a:rPr sz="1400" spc="10" dirty="0">
                <a:latin typeface="Arial MT"/>
                <a:cs typeface="Arial MT"/>
              </a:rPr>
              <a:t> </a:t>
            </a:r>
            <a:r>
              <a:rPr sz="1400" spc="-10" dirty="0">
                <a:latin typeface="Arial MT"/>
                <a:cs typeface="Arial MT"/>
              </a:rPr>
              <a:t>blocs</a:t>
            </a:r>
            <a:r>
              <a:rPr sz="1400" spc="5" dirty="0">
                <a:latin typeface="Arial MT"/>
                <a:cs typeface="Arial MT"/>
              </a:rPr>
              <a:t> </a:t>
            </a:r>
            <a:r>
              <a:rPr sz="1400" spc="-5" dirty="0">
                <a:latin typeface="Arial MT"/>
                <a:cs typeface="Arial MT"/>
              </a:rPr>
              <a:t>de</a:t>
            </a:r>
            <a:r>
              <a:rPr sz="1400" spc="5" dirty="0">
                <a:latin typeface="Arial MT"/>
                <a:cs typeface="Arial MT"/>
              </a:rPr>
              <a:t> </a:t>
            </a:r>
            <a:r>
              <a:rPr sz="1400" spc="-5" dirty="0">
                <a:latin typeface="Arial MT"/>
                <a:cs typeface="Arial MT"/>
              </a:rPr>
              <a:t>construction</a:t>
            </a:r>
            <a:endParaRPr sz="1400">
              <a:latin typeface="Arial MT"/>
              <a:cs typeface="Arial MT"/>
            </a:endParaRPr>
          </a:p>
          <a:p>
            <a:pPr marL="214629" indent="-202565">
              <a:lnSpc>
                <a:spcPct val="100000"/>
              </a:lnSpc>
              <a:spcBef>
                <a:spcPts val="1090"/>
              </a:spcBef>
              <a:buClr>
                <a:srgbClr val="EB2A2D"/>
              </a:buClr>
              <a:buChar char="►"/>
              <a:tabLst>
                <a:tab pos="215265" algn="l"/>
              </a:tabLst>
            </a:pPr>
            <a:r>
              <a:rPr sz="1250" dirty="0">
                <a:latin typeface="Arial MT"/>
                <a:cs typeface="Arial MT"/>
              </a:rPr>
              <a:t>Matrices</a:t>
            </a:r>
            <a:endParaRPr sz="1250">
              <a:latin typeface="Arial MT"/>
              <a:cs typeface="Arial MT"/>
            </a:endParaRPr>
          </a:p>
          <a:p>
            <a:pPr marL="632460" marR="1110615" lvl="1" indent="-275590">
              <a:lnSpc>
                <a:spcPct val="160000"/>
              </a:lnSpc>
              <a:spcBef>
                <a:spcPts val="819"/>
              </a:spcBef>
              <a:buClr>
                <a:srgbClr val="EB2A2D"/>
              </a:buClr>
              <a:buChar char="■"/>
              <a:tabLst>
                <a:tab pos="498475" algn="l"/>
              </a:tabLst>
            </a:pPr>
            <a:r>
              <a:rPr sz="1250" dirty="0">
                <a:latin typeface="Arial MT"/>
                <a:cs typeface="Arial MT"/>
              </a:rPr>
              <a:t>Vues</a:t>
            </a:r>
            <a:r>
              <a:rPr sz="1250" spc="15" dirty="0">
                <a:latin typeface="Arial MT"/>
                <a:cs typeface="Arial MT"/>
              </a:rPr>
              <a:t> </a:t>
            </a:r>
            <a:r>
              <a:rPr sz="1250" spc="-5" dirty="0">
                <a:latin typeface="Arial MT"/>
                <a:cs typeface="Arial MT"/>
              </a:rPr>
              <a:t>fondamentales</a:t>
            </a:r>
            <a:r>
              <a:rPr sz="1250" spc="35" dirty="0">
                <a:latin typeface="Arial MT"/>
                <a:cs typeface="Arial MT"/>
              </a:rPr>
              <a:t> </a:t>
            </a:r>
            <a:r>
              <a:rPr sz="1250" dirty="0">
                <a:latin typeface="Arial MT"/>
                <a:cs typeface="Arial MT"/>
              </a:rPr>
              <a:t>spécifiques</a:t>
            </a:r>
            <a:r>
              <a:rPr sz="1250" spc="5" dirty="0">
                <a:latin typeface="Arial MT"/>
                <a:cs typeface="Arial MT"/>
              </a:rPr>
              <a:t> </a:t>
            </a:r>
            <a:r>
              <a:rPr sz="1250" dirty="0">
                <a:latin typeface="Arial MT"/>
                <a:cs typeface="Arial MT"/>
              </a:rPr>
              <a:t>­</a:t>
            </a:r>
            <a:r>
              <a:rPr sz="1250" spc="15" dirty="0">
                <a:latin typeface="Arial MT"/>
                <a:cs typeface="Arial MT"/>
              </a:rPr>
              <a:t> </a:t>
            </a:r>
            <a:r>
              <a:rPr sz="1250" dirty="0">
                <a:latin typeface="Arial MT"/>
                <a:cs typeface="Arial MT"/>
              </a:rPr>
              <a:t>montrent</a:t>
            </a:r>
            <a:r>
              <a:rPr sz="1250" spc="5" dirty="0">
                <a:latin typeface="Arial MT"/>
                <a:cs typeface="Arial MT"/>
              </a:rPr>
              <a:t> </a:t>
            </a:r>
            <a:r>
              <a:rPr sz="1250" dirty="0">
                <a:latin typeface="Arial MT"/>
                <a:cs typeface="Arial MT"/>
              </a:rPr>
              <a:t>les</a:t>
            </a:r>
            <a:r>
              <a:rPr sz="1250" spc="10" dirty="0">
                <a:latin typeface="Arial MT"/>
                <a:cs typeface="Arial MT"/>
              </a:rPr>
              <a:t> </a:t>
            </a:r>
            <a:r>
              <a:rPr sz="1250" dirty="0">
                <a:latin typeface="Arial MT"/>
                <a:cs typeface="Arial MT"/>
              </a:rPr>
              <a:t>relations</a:t>
            </a:r>
            <a:r>
              <a:rPr sz="1250" spc="10" dirty="0">
                <a:latin typeface="Arial MT"/>
                <a:cs typeface="Arial MT"/>
              </a:rPr>
              <a:t> </a:t>
            </a:r>
            <a:r>
              <a:rPr sz="1250" spc="-5" dirty="0">
                <a:latin typeface="Arial MT"/>
                <a:cs typeface="Arial MT"/>
              </a:rPr>
              <a:t>entre</a:t>
            </a:r>
            <a:r>
              <a:rPr sz="1250" spc="10" dirty="0">
                <a:latin typeface="Arial MT"/>
                <a:cs typeface="Arial MT"/>
              </a:rPr>
              <a:t> </a:t>
            </a:r>
            <a:r>
              <a:rPr sz="1250" dirty="0">
                <a:latin typeface="Arial MT"/>
                <a:cs typeface="Arial MT"/>
              </a:rPr>
              <a:t>les</a:t>
            </a:r>
            <a:r>
              <a:rPr sz="1250" spc="15" dirty="0">
                <a:latin typeface="Arial MT"/>
                <a:cs typeface="Arial MT"/>
              </a:rPr>
              <a:t> </a:t>
            </a:r>
            <a:r>
              <a:rPr sz="1250" spc="-5" dirty="0">
                <a:latin typeface="Arial MT"/>
                <a:cs typeface="Arial MT"/>
              </a:rPr>
              <a:t>bâtiments </a:t>
            </a:r>
            <a:r>
              <a:rPr sz="1250" spc="-335" dirty="0">
                <a:latin typeface="Arial MT"/>
                <a:cs typeface="Arial MT"/>
              </a:rPr>
              <a:t> </a:t>
            </a:r>
            <a:r>
              <a:rPr sz="1250" spc="-5" dirty="0">
                <a:latin typeface="Arial MT"/>
                <a:cs typeface="Arial MT"/>
              </a:rPr>
              <a:t>blocs </a:t>
            </a:r>
            <a:r>
              <a:rPr sz="1250" dirty="0">
                <a:latin typeface="Arial MT"/>
                <a:cs typeface="Arial MT"/>
              </a:rPr>
              <a:t>de </a:t>
            </a:r>
            <a:r>
              <a:rPr sz="1250" spc="-5" dirty="0">
                <a:latin typeface="Arial MT"/>
                <a:cs typeface="Arial MT"/>
              </a:rPr>
              <a:t>types</a:t>
            </a:r>
            <a:r>
              <a:rPr sz="1250" spc="5" dirty="0">
                <a:latin typeface="Arial MT"/>
                <a:cs typeface="Arial MT"/>
              </a:rPr>
              <a:t> </a:t>
            </a:r>
            <a:r>
              <a:rPr sz="1250" dirty="0">
                <a:latin typeface="Arial MT"/>
                <a:cs typeface="Arial MT"/>
              </a:rPr>
              <a:t>spécifiques</a:t>
            </a:r>
            <a:endParaRPr sz="1250">
              <a:latin typeface="Arial MT"/>
              <a:cs typeface="Arial MT"/>
            </a:endParaRPr>
          </a:p>
          <a:p>
            <a:pPr lvl="1">
              <a:lnSpc>
                <a:spcPct val="100000"/>
              </a:lnSpc>
              <a:spcBef>
                <a:spcPts val="5"/>
              </a:spcBef>
              <a:buChar char="■"/>
            </a:pPr>
            <a:endParaRPr sz="1300">
              <a:latin typeface="Arial MT"/>
              <a:cs typeface="Arial MT"/>
            </a:endParaRPr>
          </a:p>
          <a:p>
            <a:pPr marL="214629" indent="-202565">
              <a:lnSpc>
                <a:spcPct val="100000"/>
              </a:lnSpc>
              <a:spcBef>
                <a:spcPts val="5"/>
              </a:spcBef>
              <a:buClr>
                <a:srgbClr val="EB2A2D"/>
              </a:buClr>
              <a:buChar char="►"/>
              <a:tabLst>
                <a:tab pos="215265" algn="l"/>
              </a:tabLst>
            </a:pPr>
            <a:r>
              <a:rPr sz="1250" spc="-5" dirty="0">
                <a:latin typeface="Arial MT"/>
                <a:cs typeface="Arial MT"/>
              </a:rPr>
              <a:t>Diagrammes</a:t>
            </a:r>
            <a:endParaRPr sz="1250">
              <a:latin typeface="Arial MT"/>
              <a:cs typeface="Arial MT"/>
            </a:endParaRPr>
          </a:p>
          <a:p>
            <a:pPr marL="623570" marR="214629" lvl="1" indent="-266700">
              <a:lnSpc>
                <a:spcPct val="137400"/>
              </a:lnSpc>
              <a:spcBef>
                <a:spcPts val="840"/>
              </a:spcBef>
              <a:buClr>
                <a:srgbClr val="EB2A2D"/>
              </a:buClr>
              <a:buChar char="■"/>
              <a:tabLst>
                <a:tab pos="498475" algn="l"/>
              </a:tabLst>
            </a:pPr>
            <a:r>
              <a:rPr sz="1250" dirty="0">
                <a:latin typeface="Arial MT"/>
                <a:cs typeface="Arial MT"/>
              </a:rPr>
              <a:t>Vues</a:t>
            </a:r>
            <a:r>
              <a:rPr sz="1250" spc="15" dirty="0">
                <a:latin typeface="Arial MT"/>
                <a:cs typeface="Arial MT"/>
              </a:rPr>
              <a:t> </a:t>
            </a:r>
            <a:r>
              <a:rPr sz="1250" spc="-5" dirty="0">
                <a:latin typeface="Arial MT"/>
                <a:cs typeface="Arial MT"/>
              </a:rPr>
              <a:t>graphiques</a:t>
            </a:r>
            <a:r>
              <a:rPr sz="1250" spc="10" dirty="0">
                <a:latin typeface="Arial MT"/>
                <a:cs typeface="Arial MT"/>
              </a:rPr>
              <a:t> </a:t>
            </a:r>
            <a:r>
              <a:rPr sz="1250" dirty="0">
                <a:latin typeface="Arial MT"/>
                <a:cs typeface="Arial MT"/>
              </a:rPr>
              <a:t>­</a:t>
            </a:r>
            <a:r>
              <a:rPr sz="1250" spc="10" dirty="0">
                <a:latin typeface="Arial MT"/>
                <a:cs typeface="Arial MT"/>
              </a:rPr>
              <a:t> </a:t>
            </a:r>
            <a:r>
              <a:rPr sz="1250" spc="-5" dirty="0">
                <a:latin typeface="Arial MT"/>
                <a:cs typeface="Arial MT"/>
              </a:rPr>
              <a:t>présentent</a:t>
            </a:r>
            <a:r>
              <a:rPr sz="1250" spc="15" dirty="0">
                <a:latin typeface="Arial MT"/>
                <a:cs typeface="Arial MT"/>
              </a:rPr>
              <a:t> </a:t>
            </a:r>
            <a:r>
              <a:rPr sz="1250" dirty="0">
                <a:latin typeface="Arial MT"/>
                <a:cs typeface="Arial MT"/>
              </a:rPr>
              <a:t>les</a:t>
            </a:r>
            <a:r>
              <a:rPr sz="1250" spc="10" dirty="0">
                <a:latin typeface="Arial MT"/>
                <a:cs typeface="Arial MT"/>
              </a:rPr>
              <a:t> </a:t>
            </a:r>
            <a:r>
              <a:rPr sz="1250" spc="-5" dirty="0">
                <a:latin typeface="Arial MT"/>
                <a:cs typeface="Arial MT"/>
              </a:rPr>
              <a:t>blocs</a:t>
            </a:r>
            <a:r>
              <a:rPr sz="1250" spc="10" dirty="0">
                <a:latin typeface="Arial MT"/>
                <a:cs typeface="Arial MT"/>
              </a:rPr>
              <a:t> </a:t>
            </a:r>
            <a:r>
              <a:rPr sz="1250" dirty="0">
                <a:latin typeface="Arial MT"/>
                <a:cs typeface="Arial MT"/>
              </a:rPr>
              <a:t>de</a:t>
            </a:r>
            <a:r>
              <a:rPr sz="1250" spc="10" dirty="0">
                <a:latin typeface="Arial MT"/>
                <a:cs typeface="Arial MT"/>
              </a:rPr>
              <a:t> </a:t>
            </a:r>
            <a:r>
              <a:rPr sz="1250" dirty="0">
                <a:latin typeface="Arial MT"/>
                <a:cs typeface="Arial MT"/>
              </a:rPr>
              <a:t>construction</a:t>
            </a:r>
            <a:r>
              <a:rPr sz="1250" spc="10" dirty="0">
                <a:latin typeface="Arial MT"/>
                <a:cs typeface="Arial MT"/>
              </a:rPr>
              <a:t> </a:t>
            </a:r>
            <a:r>
              <a:rPr sz="1250" dirty="0">
                <a:latin typeface="Arial MT"/>
                <a:cs typeface="Arial MT"/>
              </a:rPr>
              <a:t>de</a:t>
            </a:r>
            <a:r>
              <a:rPr sz="1250" spc="10" dirty="0">
                <a:latin typeface="Arial MT"/>
                <a:cs typeface="Arial MT"/>
              </a:rPr>
              <a:t> </a:t>
            </a:r>
            <a:r>
              <a:rPr sz="1250" dirty="0">
                <a:latin typeface="Arial MT"/>
                <a:cs typeface="Arial MT"/>
              </a:rPr>
              <a:t>manière</a:t>
            </a:r>
            <a:r>
              <a:rPr sz="1250" spc="10" dirty="0">
                <a:latin typeface="Arial MT"/>
                <a:cs typeface="Arial MT"/>
              </a:rPr>
              <a:t> </a:t>
            </a:r>
            <a:r>
              <a:rPr sz="1250" dirty="0">
                <a:latin typeface="Arial MT"/>
                <a:cs typeface="Arial MT"/>
              </a:rPr>
              <a:t>riche</a:t>
            </a:r>
            <a:r>
              <a:rPr sz="1250" spc="10" dirty="0">
                <a:latin typeface="Arial MT"/>
                <a:cs typeface="Arial MT"/>
              </a:rPr>
              <a:t> </a:t>
            </a:r>
            <a:r>
              <a:rPr sz="1250" dirty="0">
                <a:latin typeface="Arial MT"/>
                <a:cs typeface="Arial MT"/>
              </a:rPr>
              <a:t>et</a:t>
            </a:r>
            <a:r>
              <a:rPr sz="1250" spc="15" dirty="0">
                <a:latin typeface="Arial MT"/>
                <a:cs typeface="Arial MT"/>
              </a:rPr>
              <a:t> </a:t>
            </a:r>
            <a:r>
              <a:rPr sz="1250" dirty="0">
                <a:latin typeface="Arial MT"/>
                <a:cs typeface="Arial MT"/>
              </a:rPr>
              <a:t>visuelle,</a:t>
            </a:r>
            <a:r>
              <a:rPr sz="1250" spc="5" dirty="0">
                <a:latin typeface="Arial MT"/>
                <a:cs typeface="Arial MT"/>
              </a:rPr>
              <a:t> </a:t>
            </a:r>
            <a:r>
              <a:rPr sz="1250" spc="-5" dirty="0">
                <a:latin typeface="Arial MT"/>
                <a:cs typeface="Arial MT"/>
              </a:rPr>
              <a:t>plus </a:t>
            </a:r>
            <a:r>
              <a:rPr sz="1250" spc="-335" dirty="0">
                <a:latin typeface="Arial MT"/>
                <a:cs typeface="Arial MT"/>
              </a:rPr>
              <a:t> </a:t>
            </a:r>
            <a:r>
              <a:rPr sz="1250" spc="-5" dirty="0">
                <a:latin typeface="Arial MT"/>
                <a:cs typeface="Arial MT"/>
              </a:rPr>
              <a:t>adapté</a:t>
            </a:r>
            <a:r>
              <a:rPr sz="1250" dirty="0">
                <a:latin typeface="Arial MT"/>
                <a:cs typeface="Arial MT"/>
              </a:rPr>
              <a:t> à la communication</a:t>
            </a:r>
            <a:r>
              <a:rPr sz="1250" spc="-5" dirty="0">
                <a:latin typeface="Arial MT"/>
                <a:cs typeface="Arial MT"/>
              </a:rPr>
              <a:t> </a:t>
            </a:r>
            <a:r>
              <a:rPr sz="1250" dirty="0">
                <a:latin typeface="Arial MT"/>
                <a:cs typeface="Arial MT"/>
              </a:rPr>
              <a:t>avec les</a:t>
            </a:r>
            <a:r>
              <a:rPr sz="1250" spc="5" dirty="0">
                <a:latin typeface="Arial MT"/>
                <a:cs typeface="Arial MT"/>
              </a:rPr>
              <a:t> </a:t>
            </a:r>
            <a:r>
              <a:rPr sz="1250" spc="-5" dirty="0">
                <a:latin typeface="Arial MT"/>
                <a:cs typeface="Arial MT"/>
              </a:rPr>
              <a:t>parties</a:t>
            </a:r>
            <a:r>
              <a:rPr sz="1250" dirty="0">
                <a:latin typeface="Arial MT"/>
                <a:cs typeface="Arial MT"/>
              </a:rPr>
              <a:t> </a:t>
            </a:r>
            <a:r>
              <a:rPr sz="1250" spc="-5" dirty="0">
                <a:latin typeface="Arial MT"/>
                <a:cs typeface="Arial MT"/>
              </a:rPr>
              <a:t>prenantes</a:t>
            </a:r>
            <a:endParaRPr sz="12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8" name="object 8"/>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22</a:t>
            </a:fld>
            <a:r>
              <a:rPr dirty="0"/>
              <a:t> </a:t>
            </a:r>
            <a:r>
              <a:rPr spc="10" dirty="0"/>
              <a:t>sur</a:t>
            </a:r>
            <a:r>
              <a:rPr dirty="0"/>
              <a:t> </a:t>
            </a:r>
            <a:r>
              <a:rPr spc="5" dirty="0"/>
              <a:t>40</a:t>
            </a:r>
          </a:p>
        </p:txBody>
      </p:sp>
      <p:sp>
        <p:nvSpPr>
          <p:cNvPr id="4" name="object 4"/>
          <p:cNvSpPr txBox="1"/>
          <p:nvPr/>
        </p:nvSpPr>
        <p:spPr>
          <a:xfrm>
            <a:off x="855630" y="1244380"/>
            <a:ext cx="6694170" cy="238125"/>
          </a:xfrm>
          <a:prstGeom prst="rect">
            <a:avLst/>
          </a:prstGeom>
        </p:spPr>
        <p:txBody>
          <a:bodyPr vert="horz" wrap="square" lIns="0" tIns="12065" rIns="0" bIns="0" rtlCol="0">
            <a:spAutoFit/>
          </a:bodyPr>
          <a:lstStyle/>
          <a:p>
            <a:pPr marL="12700">
              <a:lnSpc>
                <a:spcPct val="100000"/>
              </a:lnSpc>
              <a:spcBef>
                <a:spcPts val="95"/>
              </a:spcBef>
            </a:pPr>
            <a:r>
              <a:rPr sz="1400" spc="-10" dirty="0">
                <a:latin typeface="Arial MT"/>
                <a:cs typeface="Arial MT"/>
              </a:rPr>
              <a:t>Trois</a:t>
            </a:r>
            <a:r>
              <a:rPr sz="1400" spc="15" dirty="0">
                <a:latin typeface="Arial MT"/>
                <a:cs typeface="Arial MT"/>
              </a:rPr>
              <a:t> </a:t>
            </a:r>
            <a:r>
              <a:rPr sz="1400" spc="-5" dirty="0">
                <a:latin typeface="Arial MT"/>
                <a:cs typeface="Arial MT"/>
              </a:rPr>
              <a:t>classes</a:t>
            </a:r>
            <a:r>
              <a:rPr sz="1400" spc="5" dirty="0">
                <a:latin typeface="Arial MT"/>
                <a:cs typeface="Arial MT"/>
              </a:rPr>
              <a:t> </a:t>
            </a:r>
            <a:r>
              <a:rPr sz="1400" spc="-5" dirty="0">
                <a:latin typeface="Arial MT"/>
                <a:cs typeface="Arial MT"/>
              </a:rPr>
              <a:t>spécifiques</a:t>
            </a:r>
            <a:r>
              <a:rPr sz="1400" spc="5" dirty="0">
                <a:latin typeface="Arial MT"/>
                <a:cs typeface="Arial MT"/>
              </a:rPr>
              <a:t> </a:t>
            </a:r>
            <a:r>
              <a:rPr sz="1400" spc="-10" dirty="0">
                <a:latin typeface="Arial MT"/>
                <a:cs typeface="Arial MT"/>
              </a:rPr>
              <a:t>d'artefacts</a:t>
            </a:r>
            <a:r>
              <a:rPr sz="1400" spc="5" dirty="0">
                <a:latin typeface="Arial MT"/>
                <a:cs typeface="Arial MT"/>
              </a:rPr>
              <a:t> </a:t>
            </a:r>
            <a:r>
              <a:rPr sz="1400" spc="-5" dirty="0">
                <a:latin typeface="Arial MT"/>
                <a:cs typeface="Arial MT"/>
              </a:rPr>
              <a:t>sont</a:t>
            </a:r>
            <a:r>
              <a:rPr sz="1400" spc="5" dirty="0">
                <a:latin typeface="Arial MT"/>
                <a:cs typeface="Arial MT"/>
              </a:rPr>
              <a:t> </a:t>
            </a:r>
            <a:r>
              <a:rPr sz="1400" spc="-10" dirty="0">
                <a:latin typeface="Arial MT"/>
                <a:cs typeface="Arial MT"/>
              </a:rPr>
              <a:t>définies</a:t>
            </a:r>
            <a:r>
              <a:rPr sz="1400" spc="5" dirty="0">
                <a:latin typeface="Arial MT"/>
                <a:cs typeface="Arial MT"/>
              </a:rPr>
              <a:t> </a:t>
            </a:r>
            <a:r>
              <a:rPr sz="1400" spc="-10" dirty="0">
                <a:latin typeface="Arial MT"/>
                <a:cs typeface="Arial MT"/>
              </a:rPr>
              <a:t>dans</a:t>
            </a:r>
            <a:r>
              <a:rPr sz="1400" spc="5" dirty="0">
                <a:latin typeface="Arial MT"/>
                <a:cs typeface="Arial MT"/>
              </a:rPr>
              <a:t> </a:t>
            </a:r>
            <a:r>
              <a:rPr sz="1400" spc="-5" dirty="0">
                <a:latin typeface="Arial MT"/>
                <a:cs typeface="Arial MT"/>
              </a:rPr>
              <a:t>le</a:t>
            </a:r>
            <a:r>
              <a:rPr sz="1400" spc="5" dirty="0">
                <a:latin typeface="Arial MT"/>
                <a:cs typeface="Arial MT"/>
              </a:rPr>
              <a:t> </a:t>
            </a:r>
            <a:r>
              <a:rPr sz="1400" spc="-5" dirty="0">
                <a:latin typeface="Arial MT"/>
                <a:cs typeface="Arial MT"/>
              </a:rPr>
              <a:t>cadre</a:t>
            </a:r>
            <a:r>
              <a:rPr sz="1400" spc="5" dirty="0">
                <a:latin typeface="Arial MT"/>
                <a:cs typeface="Arial MT"/>
              </a:rPr>
              <a:t> </a:t>
            </a:r>
            <a:r>
              <a:rPr sz="1400" spc="-5" dirty="0">
                <a:latin typeface="Arial MT"/>
                <a:cs typeface="Arial MT"/>
              </a:rPr>
              <a:t>de</a:t>
            </a:r>
            <a:r>
              <a:rPr sz="1400" spc="5" dirty="0">
                <a:latin typeface="Arial MT"/>
                <a:cs typeface="Arial MT"/>
              </a:rPr>
              <a:t> </a:t>
            </a:r>
            <a:r>
              <a:rPr sz="1400" spc="-5" dirty="0">
                <a:latin typeface="Arial MT"/>
                <a:cs typeface="Arial MT"/>
              </a:rPr>
              <a:t>contenu</a:t>
            </a:r>
            <a:r>
              <a:rPr sz="1400" spc="5" dirty="0">
                <a:latin typeface="Arial MT"/>
                <a:cs typeface="Arial MT"/>
              </a:rPr>
              <a:t> </a:t>
            </a:r>
            <a:r>
              <a:rPr sz="1400" spc="-10" dirty="0">
                <a:latin typeface="Arial MT"/>
                <a:cs typeface="Arial MT"/>
              </a:rPr>
              <a:t>TOGAF</a:t>
            </a:r>
            <a:r>
              <a:rPr sz="1400" spc="5" dirty="0">
                <a:latin typeface="Arial MT"/>
                <a:cs typeface="Arial MT"/>
              </a:rPr>
              <a:t> </a:t>
            </a:r>
            <a:r>
              <a:rPr sz="1400" spc="-5" dirty="0">
                <a:latin typeface="Arial MT"/>
                <a:cs typeface="Arial MT"/>
              </a:rPr>
              <a:t>:</a:t>
            </a:r>
            <a:endParaRPr sz="1400">
              <a:latin typeface="Arial MT"/>
              <a:cs typeface="Arial MT"/>
            </a:endParaRPr>
          </a:p>
        </p:txBody>
      </p:sp>
      <p:sp>
        <p:nvSpPr>
          <p:cNvPr id="5" name="object 5"/>
          <p:cNvSpPr txBox="1">
            <a:spLocks noGrp="1"/>
          </p:cNvSpPr>
          <p:nvPr>
            <p:ph type="title"/>
          </p:nvPr>
        </p:nvSpPr>
        <p:spPr>
          <a:xfrm>
            <a:off x="867256" y="334234"/>
            <a:ext cx="2866543" cy="335348"/>
          </a:xfrm>
          <a:prstGeom prst="rect">
            <a:avLst/>
          </a:prstGeom>
        </p:spPr>
        <p:txBody>
          <a:bodyPr vert="horz" wrap="square" lIns="0" tIns="12065" rIns="0" bIns="0" rtlCol="0">
            <a:spAutoFit/>
          </a:bodyPr>
          <a:lstStyle/>
          <a:p>
            <a:pPr marL="12700">
              <a:lnSpc>
                <a:spcPct val="100000"/>
              </a:lnSpc>
              <a:spcBef>
                <a:spcPts val="95"/>
              </a:spcBef>
            </a:pPr>
            <a:r>
              <a:rPr sz="2100" b="1" spc="-10" dirty="0"/>
              <a:t>Classes</a:t>
            </a:r>
            <a:r>
              <a:rPr sz="2100" b="1" spc="-25" dirty="0"/>
              <a:t> </a:t>
            </a:r>
            <a:r>
              <a:rPr sz="2100" b="1" spc="-10" dirty="0"/>
              <a:t>d'artefacts</a:t>
            </a:r>
            <a:endParaRPr sz="21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a:spLocks noGrp="1"/>
          </p:cNvSpPr>
          <p:nvPr>
            <p:ph type="title"/>
          </p:nvPr>
        </p:nvSpPr>
        <p:spPr>
          <a:xfrm>
            <a:off x="857199" y="340738"/>
            <a:ext cx="6991401" cy="322523"/>
          </a:xfrm>
          <a:prstGeom prst="rect">
            <a:avLst/>
          </a:prstGeom>
        </p:spPr>
        <p:txBody>
          <a:bodyPr vert="horz" wrap="square" lIns="0" tIns="14604" rIns="0" bIns="0" rtlCol="0">
            <a:spAutoFit/>
          </a:bodyPr>
          <a:lstStyle/>
          <a:p>
            <a:pPr marL="12700">
              <a:lnSpc>
                <a:spcPct val="100000"/>
              </a:lnSpc>
              <a:spcBef>
                <a:spcPts val="114"/>
              </a:spcBef>
            </a:pPr>
            <a:r>
              <a:rPr sz="2000" b="1" spc="5" dirty="0"/>
              <a:t>Les</a:t>
            </a:r>
            <a:r>
              <a:rPr sz="2000" b="1" spc="-5" dirty="0"/>
              <a:t> </a:t>
            </a:r>
            <a:r>
              <a:rPr sz="2000" b="1" dirty="0"/>
              <a:t>domaines d'architecture </a:t>
            </a:r>
            <a:r>
              <a:rPr sz="2000" b="1" spc="5" dirty="0"/>
              <a:t>TOGAF en</a:t>
            </a:r>
            <a:r>
              <a:rPr sz="2000" b="1" dirty="0"/>
              <a:t> tant</a:t>
            </a:r>
            <a:r>
              <a:rPr sz="2000" b="1" spc="5" dirty="0"/>
              <a:t> que</a:t>
            </a:r>
            <a:r>
              <a:rPr sz="2000" b="1" spc="-5" dirty="0"/>
              <a:t> </a:t>
            </a:r>
            <a:r>
              <a:rPr sz="2000" b="1" spc="5" dirty="0"/>
              <a:t>vues</a:t>
            </a:r>
            <a:endParaRPr sz="2000" b="1" dirty="0"/>
          </a:p>
        </p:txBody>
      </p:sp>
      <p:sp>
        <p:nvSpPr>
          <p:cNvPr id="6" name="object 6"/>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23</a:t>
            </a:fld>
            <a:r>
              <a:rPr dirty="0"/>
              <a:t> </a:t>
            </a:r>
            <a:r>
              <a:rPr spc="10" dirty="0"/>
              <a:t>sur</a:t>
            </a:r>
            <a:r>
              <a:rPr dirty="0"/>
              <a:t> </a:t>
            </a:r>
            <a:r>
              <a:rPr spc="5" dirty="0"/>
              <a:t>40</a:t>
            </a:r>
          </a:p>
        </p:txBody>
      </p:sp>
      <p:sp>
        <p:nvSpPr>
          <p:cNvPr id="4" name="object 4"/>
          <p:cNvSpPr txBox="1"/>
          <p:nvPr/>
        </p:nvSpPr>
        <p:spPr>
          <a:xfrm>
            <a:off x="889774" y="1130768"/>
            <a:ext cx="8021320" cy="4267200"/>
          </a:xfrm>
          <a:prstGeom prst="rect">
            <a:avLst/>
          </a:prstGeom>
        </p:spPr>
        <p:txBody>
          <a:bodyPr vert="horz" wrap="square" lIns="0" tIns="11430" rIns="0" bIns="0" rtlCol="0">
            <a:spAutoFit/>
          </a:bodyPr>
          <a:lstStyle/>
          <a:p>
            <a:pPr marL="260985" marR="5080" indent="-260985">
              <a:lnSpc>
                <a:spcPct val="130500"/>
              </a:lnSpc>
              <a:spcBef>
                <a:spcPts val="90"/>
              </a:spcBef>
              <a:buClr>
                <a:srgbClr val="EB2A2D"/>
              </a:buClr>
              <a:buChar char="►"/>
              <a:tabLst>
                <a:tab pos="260985" algn="l"/>
              </a:tabLst>
            </a:pPr>
            <a:r>
              <a:rPr sz="1550" spc="-10" dirty="0">
                <a:latin typeface="Arial MT"/>
                <a:cs typeface="Arial MT"/>
              </a:rPr>
              <a:t>L'ISO/IEC</a:t>
            </a:r>
            <a:r>
              <a:rPr sz="1550" spc="-5" dirty="0">
                <a:latin typeface="Arial MT"/>
                <a:cs typeface="Arial MT"/>
              </a:rPr>
              <a:t> </a:t>
            </a:r>
            <a:r>
              <a:rPr sz="1550" spc="-10" dirty="0">
                <a:latin typeface="Arial MT"/>
                <a:cs typeface="Arial MT"/>
              </a:rPr>
              <a:t>42010</a:t>
            </a:r>
            <a:r>
              <a:rPr sz="1550" spc="-5" dirty="0">
                <a:latin typeface="Arial MT"/>
                <a:cs typeface="Arial MT"/>
              </a:rPr>
              <a:t> considère</a:t>
            </a:r>
            <a:r>
              <a:rPr sz="1550" spc="-10" dirty="0">
                <a:latin typeface="Arial MT"/>
                <a:cs typeface="Arial MT"/>
              </a:rPr>
              <a:t> les</a:t>
            </a:r>
            <a:r>
              <a:rPr sz="1550" spc="-5" dirty="0">
                <a:latin typeface="Arial MT"/>
                <a:cs typeface="Arial MT"/>
              </a:rPr>
              <a:t> </a:t>
            </a:r>
            <a:r>
              <a:rPr sz="1550" spc="-10" dirty="0">
                <a:latin typeface="Arial MT"/>
                <a:cs typeface="Arial MT"/>
              </a:rPr>
              <a:t>4</a:t>
            </a:r>
            <a:r>
              <a:rPr sz="1550" spc="-5" dirty="0">
                <a:latin typeface="Arial MT"/>
                <a:cs typeface="Arial MT"/>
              </a:rPr>
              <a:t> </a:t>
            </a:r>
            <a:r>
              <a:rPr sz="1550" spc="-10" dirty="0">
                <a:latin typeface="Arial MT"/>
                <a:cs typeface="Arial MT"/>
              </a:rPr>
              <a:t>domaines</a:t>
            </a:r>
            <a:r>
              <a:rPr sz="1550" spc="-5" dirty="0">
                <a:latin typeface="Arial MT"/>
                <a:cs typeface="Arial MT"/>
              </a:rPr>
              <a:t> </a:t>
            </a:r>
            <a:r>
              <a:rPr sz="1550" spc="-10" dirty="0">
                <a:latin typeface="Arial MT"/>
                <a:cs typeface="Arial MT"/>
              </a:rPr>
              <a:t>d'architecture</a:t>
            </a:r>
            <a:r>
              <a:rPr sz="1550" spc="-5" dirty="0">
                <a:latin typeface="Arial MT"/>
                <a:cs typeface="Arial MT"/>
              </a:rPr>
              <a:t> </a:t>
            </a:r>
            <a:r>
              <a:rPr sz="1550" spc="-15" dirty="0">
                <a:latin typeface="Arial MT"/>
                <a:cs typeface="Arial MT"/>
              </a:rPr>
              <a:t>TOGAF</a:t>
            </a:r>
            <a:r>
              <a:rPr sz="1550" spc="-5" dirty="0">
                <a:latin typeface="Arial MT"/>
                <a:cs typeface="Arial MT"/>
              </a:rPr>
              <a:t> </a:t>
            </a:r>
            <a:r>
              <a:rPr sz="1550" spc="-10" dirty="0">
                <a:latin typeface="Arial MT"/>
                <a:cs typeface="Arial MT"/>
              </a:rPr>
              <a:t>comme</a:t>
            </a:r>
            <a:r>
              <a:rPr sz="1550" dirty="0">
                <a:latin typeface="Arial MT"/>
                <a:cs typeface="Arial MT"/>
              </a:rPr>
              <a:t> </a:t>
            </a:r>
            <a:r>
              <a:rPr sz="1550" spc="-10" dirty="0">
                <a:latin typeface="Arial MT"/>
                <a:cs typeface="Arial MT"/>
              </a:rPr>
              <a:t>des</a:t>
            </a:r>
            <a:r>
              <a:rPr sz="1550" spc="-5" dirty="0">
                <a:latin typeface="Arial MT"/>
                <a:cs typeface="Arial MT"/>
              </a:rPr>
              <a:t> vues (avec </a:t>
            </a:r>
            <a:r>
              <a:rPr sz="1550" spc="-415" dirty="0">
                <a:latin typeface="Arial MT"/>
                <a:cs typeface="Arial MT"/>
              </a:rPr>
              <a:t> </a:t>
            </a:r>
            <a:r>
              <a:rPr sz="1550" dirty="0">
                <a:latin typeface="Arial MT"/>
                <a:cs typeface="Arial MT"/>
              </a:rPr>
              <a:t>points</a:t>
            </a:r>
            <a:r>
              <a:rPr sz="1550" spc="5" dirty="0">
                <a:latin typeface="Arial MT"/>
                <a:cs typeface="Arial MT"/>
              </a:rPr>
              <a:t> de</a:t>
            </a:r>
            <a:r>
              <a:rPr sz="1550" spc="10" dirty="0">
                <a:latin typeface="Arial MT"/>
                <a:cs typeface="Arial MT"/>
              </a:rPr>
              <a:t> vue</a:t>
            </a:r>
            <a:r>
              <a:rPr sz="1550" spc="5" dirty="0">
                <a:latin typeface="Arial MT"/>
                <a:cs typeface="Arial MT"/>
              </a:rPr>
              <a:t> </a:t>
            </a:r>
            <a:r>
              <a:rPr sz="1550" dirty="0">
                <a:latin typeface="Arial MT"/>
                <a:cs typeface="Arial MT"/>
              </a:rPr>
              <a:t>implicites</a:t>
            </a:r>
            <a:r>
              <a:rPr sz="1550" spc="15" dirty="0">
                <a:latin typeface="Arial MT"/>
                <a:cs typeface="Arial MT"/>
              </a:rPr>
              <a:t> </a:t>
            </a:r>
            <a:r>
              <a:rPr sz="1550" dirty="0">
                <a:latin typeface="Arial MT"/>
                <a:cs typeface="Arial MT"/>
              </a:rPr>
              <a:t>associés)</a:t>
            </a:r>
            <a:r>
              <a:rPr sz="1550" spc="10" dirty="0">
                <a:latin typeface="Arial MT"/>
                <a:cs typeface="Arial MT"/>
              </a:rPr>
              <a:t> </a:t>
            </a:r>
            <a:r>
              <a:rPr sz="1550" spc="5" dirty="0">
                <a:latin typeface="Arial MT"/>
                <a:cs typeface="Arial MT"/>
              </a:rPr>
              <a:t>d'une</a:t>
            </a:r>
            <a:r>
              <a:rPr sz="1550" spc="10" dirty="0">
                <a:latin typeface="Arial MT"/>
                <a:cs typeface="Arial MT"/>
              </a:rPr>
              <a:t> </a:t>
            </a:r>
            <a:r>
              <a:rPr sz="1550" dirty="0">
                <a:latin typeface="Arial MT"/>
                <a:cs typeface="Arial MT"/>
              </a:rPr>
              <a:t>architecture</a:t>
            </a:r>
            <a:r>
              <a:rPr sz="1550" spc="10" dirty="0">
                <a:latin typeface="Arial MT"/>
                <a:cs typeface="Arial MT"/>
              </a:rPr>
              <a:t> </a:t>
            </a:r>
            <a:r>
              <a:rPr sz="1550" spc="5" dirty="0">
                <a:latin typeface="Arial MT"/>
                <a:cs typeface="Arial MT"/>
              </a:rPr>
              <a:t>unique</a:t>
            </a:r>
            <a:r>
              <a:rPr sz="1550" spc="10" dirty="0">
                <a:latin typeface="Arial MT"/>
                <a:cs typeface="Arial MT"/>
              </a:rPr>
              <a:t> </a:t>
            </a:r>
            <a:r>
              <a:rPr sz="1550" spc="5" dirty="0">
                <a:latin typeface="Arial MT"/>
                <a:cs typeface="Arial MT"/>
              </a:rPr>
              <a:t>qui</a:t>
            </a:r>
            <a:r>
              <a:rPr sz="1550" spc="10" dirty="0">
                <a:latin typeface="Arial MT"/>
                <a:cs typeface="Arial MT"/>
              </a:rPr>
              <a:t> </a:t>
            </a:r>
            <a:r>
              <a:rPr sz="1550" spc="5" dirty="0">
                <a:latin typeface="Arial MT"/>
                <a:cs typeface="Arial MT"/>
              </a:rPr>
              <a:t>peut </a:t>
            </a:r>
            <a:r>
              <a:rPr sz="1550" dirty="0">
                <a:latin typeface="Arial MT"/>
                <a:cs typeface="Arial MT"/>
              </a:rPr>
              <a:t>être</a:t>
            </a:r>
            <a:r>
              <a:rPr sz="1550" spc="10" dirty="0">
                <a:latin typeface="Arial MT"/>
                <a:cs typeface="Arial MT"/>
              </a:rPr>
              <a:t> </a:t>
            </a:r>
            <a:r>
              <a:rPr sz="1550" dirty="0">
                <a:latin typeface="Arial MT"/>
                <a:cs typeface="Arial MT"/>
              </a:rPr>
              <a:t>utilisée</a:t>
            </a:r>
            <a:r>
              <a:rPr sz="1550" spc="5" dirty="0">
                <a:latin typeface="Arial MT"/>
                <a:cs typeface="Arial MT"/>
              </a:rPr>
              <a:t> </a:t>
            </a:r>
            <a:r>
              <a:rPr sz="1550" dirty="0">
                <a:latin typeface="Arial MT"/>
                <a:cs typeface="Arial MT"/>
              </a:rPr>
              <a:t>pour </a:t>
            </a:r>
            <a:r>
              <a:rPr sz="1550" spc="5" dirty="0">
                <a:latin typeface="Arial MT"/>
                <a:cs typeface="Arial MT"/>
              </a:rPr>
              <a:t> regrouper</a:t>
            </a:r>
            <a:r>
              <a:rPr sz="1550" dirty="0">
                <a:latin typeface="Arial MT"/>
                <a:cs typeface="Arial MT"/>
              </a:rPr>
              <a:t> les </a:t>
            </a:r>
            <a:r>
              <a:rPr sz="1550" spc="5" dirty="0">
                <a:latin typeface="Arial MT"/>
                <a:cs typeface="Arial MT"/>
              </a:rPr>
              <a:t>catalogues,</a:t>
            </a:r>
            <a:r>
              <a:rPr sz="1550" spc="-5" dirty="0">
                <a:latin typeface="Arial MT"/>
                <a:cs typeface="Arial MT"/>
              </a:rPr>
              <a:t> </a:t>
            </a:r>
            <a:r>
              <a:rPr sz="1550" spc="5" dirty="0">
                <a:latin typeface="Arial MT"/>
                <a:cs typeface="Arial MT"/>
              </a:rPr>
              <a:t>matrices</a:t>
            </a:r>
            <a:r>
              <a:rPr sz="1550" dirty="0">
                <a:latin typeface="Arial MT"/>
                <a:cs typeface="Arial MT"/>
              </a:rPr>
              <a:t> </a:t>
            </a:r>
            <a:r>
              <a:rPr sz="1550" spc="5" dirty="0">
                <a:latin typeface="Arial MT"/>
                <a:cs typeface="Arial MT"/>
              </a:rPr>
              <a:t>et diagrammes fondamentaux</a:t>
            </a:r>
            <a:r>
              <a:rPr sz="1550" dirty="0">
                <a:latin typeface="Arial MT"/>
                <a:cs typeface="Arial MT"/>
              </a:rPr>
              <a:t> </a:t>
            </a:r>
            <a:r>
              <a:rPr sz="1550" spc="5" dirty="0">
                <a:latin typeface="Arial MT"/>
                <a:cs typeface="Arial MT"/>
              </a:rPr>
              <a:t>:</a:t>
            </a:r>
            <a:endParaRPr sz="1550">
              <a:latin typeface="Arial MT"/>
              <a:cs typeface="Arial MT"/>
            </a:endParaRPr>
          </a:p>
          <a:p>
            <a:pPr>
              <a:lnSpc>
                <a:spcPct val="100000"/>
              </a:lnSpc>
              <a:buClr>
                <a:srgbClr val="EB2A2D"/>
              </a:buClr>
              <a:buFont typeface="Arial MT"/>
              <a:buChar char="►"/>
            </a:pPr>
            <a:endParaRPr sz="1700">
              <a:latin typeface="Arial MT"/>
              <a:cs typeface="Arial MT"/>
            </a:endParaRPr>
          </a:p>
          <a:p>
            <a:pPr>
              <a:lnSpc>
                <a:spcPct val="100000"/>
              </a:lnSpc>
              <a:spcBef>
                <a:spcPts val="15"/>
              </a:spcBef>
              <a:buClr>
                <a:srgbClr val="EB2A2D"/>
              </a:buClr>
              <a:buFont typeface="Arial MT"/>
              <a:buChar char="►"/>
            </a:pPr>
            <a:endParaRPr sz="1800">
              <a:latin typeface="Arial MT"/>
              <a:cs typeface="Arial MT"/>
            </a:endParaRPr>
          </a:p>
          <a:p>
            <a:pPr marL="498475" lvl="1" indent="-143510">
              <a:lnSpc>
                <a:spcPct val="100000"/>
              </a:lnSpc>
              <a:buClr>
                <a:srgbClr val="EB2A2D"/>
              </a:buClr>
              <a:buChar char="■"/>
              <a:tabLst>
                <a:tab pos="499109" algn="l"/>
              </a:tabLst>
            </a:pPr>
            <a:r>
              <a:rPr sz="1250" spc="10" dirty="0">
                <a:latin typeface="Arial MT"/>
                <a:cs typeface="Arial MT"/>
              </a:rPr>
              <a:t>Le</a:t>
            </a:r>
            <a:r>
              <a:rPr sz="1250" spc="15" dirty="0">
                <a:latin typeface="Arial MT"/>
                <a:cs typeface="Arial MT"/>
              </a:rPr>
              <a:t> </a:t>
            </a:r>
            <a:r>
              <a:rPr sz="1250" spc="10" dirty="0">
                <a:latin typeface="Arial MT"/>
                <a:cs typeface="Arial MT"/>
              </a:rPr>
              <a:t>domaine</a:t>
            </a:r>
            <a:r>
              <a:rPr sz="1250" spc="15" dirty="0">
                <a:latin typeface="Arial MT"/>
                <a:cs typeface="Arial MT"/>
              </a:rPr>
              <a:t> </a:t>
            </a:r>
            <a:r>
              <a:rPr sz="1250" spc="10" dirty="0">
                <a:latin typeface="Arial MT"/>
                <a:cs typeface="Arial MT"/>
              </a:rPr>
              <a:t>de</a:t>
            </a:r>
            <a:r>
              <a:rPr sz="1250" spc="15" dirty="0">
                <a:latin typeface="Arial MT"/>
                <a:cs typeface="Arial MT"/>
              </a:rPr>
              <a:t> </a:t>
            </a:r>
            <a:r>
              <a:rPr sz="1250" spc="5" dirty="0">
                <a:latin typeface="Arial MT"/>
                <a:cs typeface="Arial MT"/>
              </a:rPr>
              <a:t>l'architecture</a:t>
            </a:r>
            <a:r>
              <a:rPr sz="1250" spc="15" dirty="0">
                <a:latin typeface="Arial MT"/>
                <a:cs typeface="Arial MT"/>
              </a:rPr>
              <a:t> </a:t>
            </a:r>
            <a:r>
              <a:rPr sz="1250" spc="5" dirty="0">
                <a:latin typeface="Arial MT"/>
                <a:cs typeface="Arial MT"/>
              </a:rPr>
              <a:t>d'entreprise</a:t>
            </a:r>
            <a:r>
              <a:rPr sz="1250" spc="15" dirty="0">
                <a:latin typeface="Arial MT"/>
                <a:cs typeface="Arial MT"/>
              </a:rPr>
              <a:t> répond </a:t>
            </a:r>
            <a:r>
              <a:rPr sz="1250" spc="10" dirty="0">
                <a:latin typeface="Arial MT"/>
                <a:cs typeface="Arial MT"/>
              </a:rPr>
              <a:t>aux</a:t>
            </a:r>
            <a:r>
              <a:rPr sz="1250" spc="15" dirty="0">
                <a:latin typeface="Arial MT"/>
                <a:cs typeface="Arial MT"/>
              </a:rPr>
              <a:t> </a:t>
            </a:r>
            <a:r>
              <a:rPr sz="1250" spc="10" dirty="0">
                <a:latin typeface="Arial MT"/>
                <a:cs typeface="Arial MT"/>
              </a:rPr>
              <a:t>besoins</a:t>
            </a:r>
            <a:r>
              <a:rPr sz="1250" spc="15" dirty="0">
                <a:latin typeface="Arial MT"/>
                <a:cs typeface="Arial MT"/>
              </a:rPr>
              <a:t> </a:t>
            </a:r>
            <a:r>
              <a:rPr sz="1250" spc="10" dirty="0">
                <a:latin typeface="Arial MT"/>
                <a:cs typeface="Arial MT"/>
              </a:rPr>
              <a:t>des</a:t>
            </a:r>
            <a:r>
              <a:rPr sz="1250" spc="15" dirty="0">
                <a:latin typeface="Arial MT"/>
                <a:cs typeface="Arial MT"/>
              </a:rPr>
              <a:t> </a:t>
            </a:r>
            <a:r>
              <a:rPr sz="1250" spc="5" dirty="0">
                <a:latin typeface="Arial MT"/>
                <a:cs typeface="Arial MT"/>
              </a:rPr>
              <a:t>utilisateurs,</a:t>
            </a:r>
            <a:r>
              <a:rPr sz="1250" spc="15" dirty="0">
                <a:latin typeface="Arial MT"/>
                <a:cs typeface="Arial MT"/>
              </a:rPr>
              <a:t> </a:t>
            </a:r>
            <a:r>
              <a:rPr sz="1250" spc="10" dirty="0">
                <a:latin typeface="Arial MT"/>
                <a:cs typeface="Arial MT"/>
              </a:rPr>
              <a:t>des</a:t>
            </a:r>
            <a:r>
              <a:rPr sz="1250" spc="15" dirty="0">
                <a:latin typeface="Arial MT"/>
                <a:cs typeface="Arial MT"/>
              </a:rPr>
              <a:t> </a:t>
            </a:r>
            <a:r>
              <a:rPr sz="1250" spc="5" dirty="0">
                <a:latin typeface="Arial MT"/>
                <a:cs typeface="Arial MT"/>
              </a:rPr>
              <a:t>planificateurs</a:t>
            </a:r>
            <a:r>
              <a:rPr sz="1250" spc="15" dirty="0">
                <a:latin typeface="Arial MT"/>
                <a:cs typeface="Arial MT"/>
              </a:rPr>
              <a:t> </a:t>
            </a:r>
            <a:r>
              <a:rPr sz="1250" spc="5" dirty="0">
                <a:latin typeface="Arial MT"/>
                <a:cs typeface="Arial MT"/>
              </a:rPr>
              <a:t>et</a:t>
            </a:r>
            <a:endParaRPr sz="1250">
              <a:latin typeface="Arial MT"/>
              <a:cs typeface="Arial MT"/>
            </a:endParaRPr>
          </a:p>
          <a:p>
            <a:pPr marL="623570" marR="2835910" indent="6350">
              <a:lnSpc>
                <a:spcPts val="2160"/>
              </a:lnSpc>
              <a:spcBef>
                <a:spcPts val="140"/>
              </a:spcBef>
            </a:pPr>
            <a:r>
              <a:rPr sz="1150" spc="-5" dirty="0">
                <a:latin typeface="Arial MT"/>
                <a:cs typeface="Arial MT"/>
              </a:rPr>
              <a:t>gestion</a:t>
            </a:r>
            <a:r>
              <a:rPr sz="1150" spc="5" dirty="0">
                <a:latin typeface="Arial MT"/>
                <a:cs typeface="Arial MT"/>
              </a:rPr>
              <a:t> </a:t>
            </a:r>
            <a:r>
              <a:rPr sz="1150" spc="-5" dirty="0">
                <a:latin typeface="Arial MT"/>
                <a:cs typeface="Arial MT"/>
              </a:rPr>
              <a:t>d'entreprise</a:t>
            </a:r>
            <a:r>
              <a:rPr sz="1150" spc="10" dirty="0">
                <a:latin typeface="Arial MT"/>
                <a:cs typeface="Arial MT"/>
              </a:rPr>
              <a:t> </a:t>
            </a:r>
            <a:r>
              <a:rPr sz="1150" spc="-5" dirty="0">
                <a:latin typeface="Arial MT"/>
                <a:cs typeface="Arial MT"/>
              </a:rPr>
              <a:t>décrivant</a:t>
            </a:r>
            <a:r>
              <a:rPr sz="1150" spc="10" dirty="0">
                <a:latin typeface="Arial MT"/>
                <a:cs typeface="Arial MT"/>
              </a:rPr>
              <a:t> </a:t>
            </a:r>
            <a:r>
              <a:rPr sz="1150" spc="-5" dirty="0">
                <a:latin typeface="Arial MT"/>
                <a:cs typeface="Arial MT"/>
              </a:rPr>
              <a:t>le</a:t>
            </a:r>
            <a:r>
              <a:rPr sz="1150" spc="10" dirty="0">
                <a:latin typeface="Arial MT"/>
                <a:cs typeface="Arial MT"/>
              </a:rPr>
              <a:t> </a:t>
            </a:r>
            <a:r>
              <a:rPr sz="1150" spc="-5" dirty="0">
                <a:latin typeface="Arial MT"/>
                <a:cs typeface="Arial MT"/>
              </a:rPr>
              <a:t>flux</a:t>
            </a:r>
            <a:r>
              <a:rPr sz="1150" spc="10" dirty="0">
                <a:latin typeface="Arial MT"/>
                <a:cs typeface="Arial MT"/>
              </a:rPr>
              <a:t> </a:t>
            </a:r>
            <a:r>
              <a:rPr sz="1150" spc="-5" dirty="0">
                <a:latin typeface="Arial MT"/>
                <a:cs typeface="Arial MT"/>
              </a:rPr>
              <a:t>d'informations</a:t>
            </a:r>
            <a:r>
              <a:rPr sz="1150" spc="10" dirty="0">
                <a:latin typeface="Arial MT"/>
                <a:cs typeface="Arial MT"/>
              </a:rPr>
              <a:t> </a:t>
            </a:r>
            <a:r>
              <a:rPr sz="1150" dirty="0">
                <a:latin typeface="Arial MT"/>
                <a:cs typeface="Arial MT"/>
              </a:rPr>
              <a:t>commerciales</a:t>
            </a:r>
            <a:r>
              <a:rPr sz="1150" spc="5" dirty="0">
                <a:latin typeface="Arial MT"/>
                <a:cs typeface="Arial MT"/>
              </a:rPr>
              <a:t> </a:t>
            </a:r>
            <a:r>
              <a:rPr sz="1150" spc="-5" dirty="0">
                <a:latin typeface="Arial MT"/>
                <a:cs typeface="Arial MT"/>
              </a:rPr>
              <a:t>et</a:t>
            </a:r>
            <a:r>
              <a:rPr sz="1150" spc="5" dirty="0">
                <a:latin typeface="Arial MT"/>
                <a:cs typeface="Arial MT"/>
              </a:rPr>
              <a:t> </a:t>
            </a:r>
            <a:r>
              <a:rPr sz="1150" spc="-5" dirty="0">
                <a:latin typeface="Arial MT"/>
                <a:cs typeface="Arial MT"/>
              </a:rPr>
              <a:t>la </a:t>
            </a:r>
            <a:r>
              <a:rPr sz="1150" spc="-305" dirty="0">
                <a:latin typeface="Arial MT"/>
                <a:cs typeface="Arial MT"/>
              </a:rPr>
              <a:t> </a:t>
            </a:r>
            <a:r>
              <a:rPr sz="1150" spc="-5" dirty="0">
                <a:latin typeface="Arial MT"/>
                <a:cs typeface="Arial MT"/>
              </a:rPr>
              <a:t>activités</a:t>
            </a:r>
            <a:r>
              <a:rPr sz="1150" dirty="0">
                <a:latin typeface="Arial MT"/>
                <a:cs typeface="Arial MT"/>
              </a:rPr>
              <a:t> </a:t>
            </a:r>
            <a:r>
              <a:rPr sz="1150" spc="-5" dirty="0">
                <a:latin typeface="Arial MT"/>
                <a:cs typeface="Arial MT"/>
              </a:rPr>
              <a:t>entre</a:t>
            </a:r>
            <a:r>
              <a:rPr sz="1150" dirty="0">
                <a:latin typeface="Arial MT"/>
                <a:cs typeface="Arial MT"/>
              </a:rPr>
              <a:t> </a:t>
            </a:r>
            <a:r>
              <a:rPr sz="1150" spc="-5" dirty="0">
                <a:latin typeface="Arial MT"/>
                <a:cs typeface="Arial MT"/>
              </a:rPr>
              <a:t>les</a:t>
            </a:r>
            <a:r>
              <a:rPr sz="1150" dirty="0">
                <a:latin typeface="Arial MT"/>
                <a:cs typeface="Arial MT"/>
              </a:rPr>
              <a:t> </a:t>
            </a:r>
            <a:r>
              <a:rPr sz="1150" spc="-5" dirty="0">
                <a:latin typeface="Arial MT"/>
                <a:cs typeface="Arial MT"/>
              </a:rPr>
              <a:t>personnes</a:t>
            </a:r>
            <a:r>
              <a:rPr sz="1150" dirty="0">
                <a:latin typeface="Arial MT"/>
                <a:cs typeface="Arial MT"/>
              </a:rPr>
              <a:t> </a:t>
            </a:r>
            <a:r>
              <a:rPr sz="1150" spc="-5" dirty="0">
                <a:latin typeface="Arial MT"/>
                <a:cs typeface="Arial MT"/>
              </a:rPr>
              <a:t>et les</a:t>
            </a:r>
            <a:r>
              <a:rPr sz="1150" dirty="0">
                <a:latin typeface="Arial MT"/>
                <a:cs typeface="Arial MT"/>
              </a:rPr>
              <a:t> </a:t>
            </a:r>
            <a:r>
              <a:rPr sz="1150" spc="-5" dirty="0">
                <a:latin typeface="Arial MT"/>
                <a:cs typeface="Arial MT"/>
              </a:rPr>
              <a:t>processus</a:t>
            </a:r>
            <a:endParaRPr sz="1150">
              <a:latin typeface="Arial MT"/>
              <a:cs typeface="Arial MT"/>
            </a:endParaRPr>
          </a:p>
          <a:p>
            <a:pPr marL="624205" marR="250190" lvl="1" indent="-269240">
              <a:lnSpc>
                <a:spcPct val="148200"/>
              </a:lnSpc>
              <a:spcBef>
                <a:spcPts val="310"/>
              </a:spcBef>
              <a:buClr>
                <a:srgbClr val="EB2A2D"/>
              </a:buClr>
              <a:buChar char="■"/>
              <a:tabLst>
                <a:tab pos="485140" algn="l"/>
              </a:tabLst>
            </a:pPr>
            <a:r>
              <a:rPr sz="1150" dirty="0">
                <a:latin typeface="Arial MT"/>
                <a:cs typeface="Arial MT"/>
              </a:rPr>
              <a:t>Le </a:t>
            </a:r>
            <a:r>
              <a:rPr sz="1150" spc="-5" dirty="0">
                <a:latin typeface="Arial MT"/>
                <a:cs typeface="Arial MT"/>
              </a:rPr>
              <a:t>domaine</a:t>
            </a:r>
            <a:r>
              <a:rPr sz="1150" spc="5" dirty="0">
                <a:latin typeface="Arial MT"/>
                <a:cs typeface="Arial MT"/>
              </a:rPr>
              <a:t> </a:t>
            </a:r>
            <a:r>
              <a:rPr sz="1150" dirty="0">
                <a:latin typeface="Arial MT"/>
                <a:cs typeface="Arial MT"/>
              </a:rPr>
              <a:t>de</a:t>
            </a:r>
            <a:r>
              <a:rPr sz="1150" spc="5" dirty="0">
                <a:latin typeface="Arial MT"/>
                <a:cs typeface="Arial MT"/>
              </a:rPr>
              <a:t> </a:t>
            </a:r>
            <a:r>
              <a:rPr sz="1150" spc="-5" dirty="0">
                <a:latin typeface="Arial MT"/>
                <a:cs typeface="Arial MT"/>
              </a:rPr>
              <a:t>l'architecture</a:t>
            </a:r>
            <a:r>
              <a:rPr sz="1150" spc="5" dirty="0">
                <a:latin typeface="Arial MT"/>
                <a:cs typeface="Arial MT"/>
              </a:rPr>
              <a:t> </a:t>
            </a:r>
            <a:r>
              <a:rPr sz="1150" spc="-5" dirty="0">
                <a:latin typeface="Arial MT"/>
                <a:cs typeface="Arial MT"/>
              </a:rPr>
              <a:t>des</a:t>
            </a:r>
            <a:r>
              <a:rPr sz="1150" spc="5" dirty="0">
                <a:latin typeface="Arial MT"/>
                <a:cs typeface="Arial MT"/>
              </a:rPr>
              <a:t> </a:t>
            </a:r>
            <a:r>
              <a:rPr sz="1150" spc="-5" dirty="0">
                <a:latin typeface="Arial MT"/>
                <a:cs typeface="Arial MT"/>
              </a:rPr>
              <a:t>données</a:t>
            </a:r>
            <a:r>
              <a:rPr sz="1150" spc="5" dirty="0">
                <a:latin typeface="Arial MT"/>
                <a:cs typeface="Arial MT"/>
              </a:rPr>
              <a:t> </a:t>
            </a:r>
            <a:r>
              <a:rPr sz="1150" dirty="0">
                <a:latin typeface="Arial MT"/>
                <a:cs typeface="Arial MT"/>
              </a:rPr>
              <a:t>répond </a:t>
            </a:r>
            <a:r>
              <a:rPr sz="1150" spc="-5" dirty="0">
                <a:latin typeface="Arial MT"/>
                <a:cs typeface="Arial MT"/>
              </a:rPr>
              <a:t>aux</a:t>
            </a:r>
            <a:r>
              <a:rPr sz="1150" spc="5" dirty="0">
                <a:latin typeface="Arial MT"/>
                <a:cs typeface="Arial MT"/>
              </a:rPr>
              <a:t> </a:t>
            </a:r>
            <a:r>
              <a:rPr sz="1150" spc="-5" dirty="0">
                <a:latin typeface="Arial MT"/>
                <a:cs typeface="Arial MT"/>
              </a:rPr>
              <a:t>besoins</a:t>
            </a:r>
            <a:r>
              <a:rPr sz="1150" spc="5" dirty="0">
                <a:latin typeface="Arial MT"/>
                <a:cs typeface="Arial MT"/>
              </a:rPr>
              <a:t> </a:t>
            </a:r>
            <a:r>
              <a:rPr sz="1150" spc="-5" dirty="0">
                <a:latin typeface="Arial MT"/>
                <a:cs typeface="Arial MT"/>
              </a:rPr>
              <a:t>des</a:t>
            </a:r>
            <a:r>
              <a:rPr sz="1150" spc="5" dirty="0">
                <a:latin typeface="Arial MT"/>
                <a:cs typeface="Arial MT"/>
              </a:rPr>
              <a:t> </a:t>
            </a:r>
            <a:r>
              <a:rPr sz="1150" dirty="0">
                <a:latin typeface="Arial MT"/>
                <a:cs typeface="Arial MT"/>
              </a:rPr>
              <a:t>concepteurs</a:t>
            </a:r>
            <a:r>
              <a:rPr sz="1150" spc="-5" dirty="0">
                <a:latin typeface="Arial MT"/>
                <a:cs typeface="Arial MT"/>
              </a:rPr>
              <a:t> </a:t>
            </a:r>
            <a:r>
              <a:rPr sz="1150" dirty="0">
                <a:latin typeface="Arial MT"/>
                <a:cs typeface="Arial MT"/>
              </a:rPr>
              <a:t>de</a:t>
            </a:r>
            <a:r>
              <a:rPr sz="1150" spc="5" dirty="0">
                <a:latin typeface="Arial MT"/>
                <a:cs typeface="Arial MT"/>
              </a:rPr>
              <a:t> </a:t>
            </a:r>
            <a:r>
              <a:rPr sz="1150" spc="-5" dirty="0">
                <a:latin typeface="Arial MT"/>
                <a:cs typeface="Arial MT"/>
              </a:rPr>
              <a:t>bases</a:t>
            </a:r>
            <a:r>
              <a:rPr sz="1150" spc="5" dirty="0">
                <a:latin typeface="Arial MT"/>
                <a:cs typeface="Arial MT"/>
              </a:rPr>
              <a:t> </a:t>
            </a:r>
            <a:r>
              <a:rPr sz="1150" dirty="0">
                <a:latin typeface="Arial MT"/>
                <a:cs typeface="Arial MT"/>
              </a:rPr>
              <a:t>de</a:t>
            </a:r>
            <a:r>
              <a:rPr sz="1150" spc="5" dirty="0">
                <a:latin typeface="Arial MT"/>
                <a:cs typeface="Arial MT"/>
              </a:rPr>
              <a:t> </a:t>
            </a:r>
            <a:r>
              <a:rPr sz="1150" spc="-5" dirty="0">
                <a:latin typeface="Arial MT"/>
                <a:cs typeface="Arial MT"/>
              </a:rPr>
              <a:t>données, </a:t>
            </a:r>
            <a:r>
              <a:rPr sz="1150" dirty="0">
                <a:latin typeface="Arial MT"/>
                <a:cs typeface="Arial MT"/>
              </a:rPr>
              <a:t> </a:t>
            </a:r>
            <a:r>
              <a:rPr sz="1250" spc="5" dirty="0">
                <a:latin typeface="Arial MT"/>
                <a:cs typeface="Arial MT"/>
              </a:rPr>
              <a:t>administrateurs</a:t>
            </a:r>
            <a:r>
              <a:rPr sz="1250" spc="10" dirty="0">
                <a:latin typeface="Arial MT"/>
                <a:cs typeface="Arial MT"/>
              </a:rPr>
              <a:t> de</a:t>
            </a:r>
            <a:r>
              <a:rPr sz="1250" spc="15" dirty="0">
                <a:latin typeface="Arial MT"/>
                <a:cs typeface="Arial MT"/>
              </a:rPr>
              <a:t> </a:t>
            </a:r>
            <a:r>
              <a:rPr sz="1250" spc="10" dirty="0">
                <a:latin typeface="Arial MT"/>
                <a:cs typeface="Arial MT"/>
              </a:rPr>
              <a:t>bases de</a:t>
            </a:r>
            <a:r>
              <a:rPr sz="1250" spc="15" dirty="0">
                <a:latin typeface="Arial MT"/>
                <a:cs typeface="Arial MT"/>
              </a:rPr>
              <a:t> </a:t>
            </a:r>
            <a:r>
              <a:rPr sz="1250" spc="10" dirty="0">
                <a:latin typeface="Arial MT"/>
                <a:cs typeface="Arial MT"/>
              </a:rPr>
              <a:t>données et</a:t>
            </a:r>
            <a:r>
              <a:rPr sz="1250" spc="15" dirty="0">
                <a:latin typeface="Arial MT"/>
                <a:cs typeface="Arial MT"/>
              </a:rPr>
              <a:t> </a:t>
            </a:r>
            <a:r>
              <a:rPr sz="1250" spc="5" dirty="0">
                <a:latin typeface="Arial MT"/>
                <a:cs typeface="Arial MT"/>
              </a:rPr>
              <a:t>ingénieurs</a:t>
            </a:r>
            <a:r>
              <a:rPr sz="1250" spc="10" dirty="0">
                <a:latin typeface="Arial MT"/>
                <a:cs typeface="Arial MT"/>
              </a:rPr>
              <a:t> </a:t>
            </a:r>
            <a:r>
              <a:rPr sz="1250" spc="15" dirty="0">
                <a:latin typeface="Arial MT"/>
                <a:cs typeface="Arial MT"/>
              </a:rPr>
              <a:t>système responsables</a:t>
            </a:r>
            <a:r>
              <a:rPr sz="1250" spc="10" dirty="0">
                <a:latin typeface="Arial MT"/>
                <a:cs typeface="Arial MT"/>
              </a:rPr>
              <a:t> du</a:t>
            </a:r>
            <a:r>
              <a:rPr sz="1250" spc="15" dirty="0">
                <a:latin typeface="Arial MT"/>
                <a:cs typeface="Arial MT"/>
              </a:rPr>
              <a:t> </a:t>
            </a:r>
            <a:r>
              <a:rPr sz="1250" spc="10" dirty="0">
                <a:latin typeface="Arial MT"/>
                <a:cs typeface="Arial MT"/>
              </a:rPr>
              <a:t>développement et</a:t>
            </a:r>
            <a:r>
              <a:rPr sz="1250" spc="15" dirty="0">
                <a:latin typeface="Arial MT"/>
                <a:cs typeface="Arial MT"/>
              </a:rPr>
              <a:t> </a:t>
            </a:r>
            <a:r>
              <a:rPr sz="1250" spc="10" dirty="0">
                <a:latin typeface="Arial MT"/>
                <a:cs typeface="Arial MT"/>
              </a:rPr>
              <a:t>de </a:t>
            </a:r>
            <a:r>
              <a:rPr sz="1250" spc="-335" dirty="0">
                <a:latin typeface="Arial MT"/>
                <a:cs typeface="Arial MT"/>
              </a:rPr>
              <a:t> </a:t>
            </a:r>
            <a:r>
              <a:rPr sz="1250" spc="5" dirty="0">
                <a:latin typeface="Arial MT"/>
                <a:cs typeface="Arial MT"/>
              </a:rPr>
              <a:t>l'intégration</a:t>
            </a:r>
            <a:r>
              <a:rPr sz="1250" dirty="0">
                <a:latin typeface="Arial MT"/>
                <a:cs typeface="Arial MT"/>
              </a:rPr>
              <a:t> </a:t>
            </a:r>
            <a:r>
              <a:rPr sz="1250" spc="10" dirty="0">
                <a:latin typeface="Arial MT"/>
                <a:cs typeface="Arial MT"/>
              </a:rPr>
              <a:t>des</a:t>
            </a:r>
            <a:r>
              <a:rPr sz="1250" spc="5" dirty="0">
                <a:latin typeface="Arial MT"/>
                <a:cs typeface="Arial MT"/>
              </a:rPr>
              <a:t> </a:t>
            </a:r>
            <a:r>
              <a:rPr sz="1250" spc="10" dirty="0">
                <a:latin typeface="Arial MT"/>
                <a:cs typeface="Arial MT"/>
              </a:rPr>
              <a:t>données</a:t>
            </a:r>
            <a:endParaRPr sz="1250">
              <a:latin typeface="Arial MT"/>
              <a:cs typeface="Arial MT"/>
            </a:endParaRPr>
          </a:p>
          <a:p>
            <a:pPr marL="623570" marR="57785" lvl="1" indent="-268605">
              <a:lnSpc>
                <a:spcPct val="156500"/>
              </a:lnSpc>
              <a:spcBef>
                <a:spcPts val="335"/>
              </a:spcBef>
              <a:buClr>
                <a:srgbClr val="EB2A2D"/>
              </a:buClr>
              <a:buChar char="■"/>
              <a:tabLst>
                <a:tab pos="485140" algn="l"/>
              </a:tabLst>
            </a:pPr>
            <a:r>
              <a:rPr sz="1150" dirty="0">
                <a:latin typeface="Arial MT"/>
                <a:cs typeface="Arial MT"/>
              </a:rPr>
              <a:t>Le</a:t>
            </a:r>
            <a:r>
              <a:rPr sz="1150" spc="10" dirty="0">
                <a:latin typeface="Arial MT"/>
                <a:cs typeface="Arial MT"/>
              </a:rPr>
              <a:t> </a:t>
            </a:r>
            <a:r>
              <a:rPr sz="1150" spc="-5" dirty="0">
                <a:latin typeface="Arial MT"/>
                <a:cs typeface="Arial MT"/>
              </a:rPr>
              <a:t>domaine</a:t>
            </a:r>
            <a:r>
              <a:rPr sz="1150" spc="15" dirty="0">
                <a:latin typeface="Arial MT"/>
                <a:cs typeface="Arial MT"/>
              </a:rPr>
              <a:t> </a:t>
            </a:r>
            <a:r>
              <a:rPr sz="1150" dirty="0">
                <a:latin typeface="Arial MT"/>
                <a:cs typeface="Arial MT"/>
              </a:rPr>
              <a:t>de</a:t>
            </a:r>
            <a:r>
              <a:rPr sz="1150" spc="10" dirty="0">
                <a:latin typeface="Arial MT"/>
                <a:cs typeface="Arial MT"/>
              </a:rPr>
              <a:t> </a:t>
            </a:r>
            <a:r>
              <a:rPr sz="1150" spc="-5" dirty="0">
                <a:latin typeface="Arial MT"/>
                <a:cs typeface="Arial MT"/>
              </a:rPr>
              <a:t>l'architecture</a:t>
            </a:r>
            <a:r>
              <a:rPr sz="1150" spc="15" dirty="0">
                <a:latin typeface="Arial MT"/>
                <a:cs typeface="Arial MT"/>
              </a:rPr>
              <a:t> </a:t>
            </a:r>
            <a:r>
              <a:rPr sz="1150" spc="-5" dirty="0">
                <a:latin typeface="Arial MT"/>
                <a:cs typeface="Arial MT"/>
              </a:rPr>
              <a:t>des</a:t>
            </a:r>
            <a:r>
              <a:rPr sz="1150" spc="10" dirty="0">
                <a:latin typeface="Arial MT"/>
                <a:cs typeface="Arial MT"/>
              </a:rPr>
              <a:t> </a:t>
            </a:r>
            <a:r>
              <a:rPr sz="1150" spc="-5" dirty="0">
                <a:latin typeface="Arial MT"/>
                <a:cs typeface="Arial MT"/>
              </a:rPr>
              <a:t>applications</a:t>
            </a:r>
            <a:r>
              <a:rPr sz="1150" spc="15" dirty="0">
                <a:latin typeface="Arial MT"/>
                <a:cs typeface="Arial MT"/>
              </a:rPr>
              <a:t> </a:t>
            </a:r>
            <a:r>
              <a:rPr sz="1150" dirty="0">
                <a:latin typeface="Arial MT"/>
                <a:cs typeface="Arial MT"/>
              </a:rPr>
              <a:t>répond</a:t>
            </a:r>
            <a:r>
              <a:rPr sz="1150" spc="5" dirty="0">
                <a:latin typeface="Arial MT"/>
                <a:cs typeface="Arial MT"/>
              </a:rPr>
              <a:t> </a:t>
            </a:r>
            <a:r>
              <a:rPr sz="1150" spc="-5" dirty="0">
                <a:latin typeface="Arial MT"/>
                <a:cs typeface="Arial MT"/>
              </a:rPr>
              <a:t>aux</a:t>
            </a:r>
            <a:r>
              <a:rPr sz="1150" spc="15" dirty="0">
                <a:latin typeface="Arial MT"/>
                <a:cs typeface="Arial MT"/>
              </a:rPr>
              <a:t> </a:t>
            </a:r>
            <a:r>
              <a:rPr sz="1150" spc="-5" dirty="0">
                <a:latin typeface="Arial MT"/>
                <a:cs typeface="Arial MT"/>
              </a:rPr>
              <a:t>besoins</a:t>
            </a:r>
            <a:r>
              <a:rPr sz="1150" spc="10" dirty="0">
                <a:latin typeface="Arial MT"/>
                <a:cs typeface="Arial MT"/>
              </a:rPr>
              <a:t> </a:t>
            </a:r>
            <a:r>
              <a:rPr sz="1150" spc="-5" dirty="0">
                <a:latin typeface="Arial MT"/>
                <a:cs typeface="Arial MT"/>
              </a:rPr>
              <a:t>des</a:t>
            </a:r>
            <a:r>
              <a:rPr sz="1150" spc="15" dirty="0">
                <a:latin typeface="Arial MT"/>
                <a:cs typeface="Arial MT"/>
              </a:rPr>
              <a:t> </a:t>
            </a:r>
            <a:r>
              <a:rPr sz="1150" spc="-5" dirty="0">
                <a:latin typeface="Arial MT"/>
                <a:cs typeface="Arial MT"/>
              </a:rPr>
              <a:t>ingénieurs</a:t>
            </a:r>
            <a:r>
              <a:rPr sz="1150" spc="10" dirty="0">
                <a:latin typeface="Arial MT"/>
                <a:cs typeface="Arial MT"/>
              </a:rPr>
              <a:t> </a:t>
            </a:r>
            <a:r>
              <a:rPr sz="1150" dirty="0">
                <a:latin typeface="Arial MT"/>
                <a:cs typeface="Arial MT"/>
              </a:rPr>
              <a:t>système</a:t>
            </a:r>
            <a:r>
              <a:rPr sz="1150" spc="10" dirty="0">
                <a:latin typeface="Arial MT"/>
                <a:cs typeface="Arial MT"/>
              </a:rPr>
              <a:t> </a:t>
            </a:r>
            <a:r>
              <a:rPr sz="1150" spc="-5" dirty="0">
                <a:latin typeface="Arial MT"/>
                <a:cs typeface="Arial MT"/>
              </a:rPr>
              <a:t>et</a:t>
            </a:r>
            <a:r>
              <a:rPr sz="1150" spc="5" dirty="0">
                <a:latin typeface="Arial MT"/>
                <a:cs typeface="Arial MT"/>
              </a:rPr>
              <a:t> </a:t>
            </a:r>
            <a:r>
              <a:rPr sz="1150" spc="-5" dirty="0">
                <a:latin typeface="Arial MT"/>
                <a:cs typeface="Arial MT"/>
              </a:rPr>
              <a:t>logiciels</a:t>
            </a:r>
            <a:r>
              <a:rPr sz="1150" spc="10" dirty="0">
                <a:latin typeface="Arial MT"/>
                <a:cs typeface="Arial MT"/>
              </a:rPr>
              <a:t> </a:t>
            </a:r>
            <a:r>
              <a:rPr sz="1150" dirty="0">
                <a:latin typeface="Arial MT"/>
                <a:cs typeface="Arial MT"/>
              </a:rPr>
              <a:t>responsables </a:t>
            </a:r>
            <a:r>
              <a:rPr sz="1150" spc="5" dirty="0">
                <a:latin typeface="Arial MT"/>
                <a:cs typeface="Arial MT"/>
              </a:rPr>
              <a:t> </a:t>
            </a:r>
            <a:r>
              <a:rPr sz="1150" dirty="0">
                <a:latin typeface="Arial MT"/>
                <a:cs typeface="Arial MT"/>
              </a:rPr>
              <a:t>du </a:t>
            </a:r>
            <a:r>
              <a:rPr sz="1150" spc="-5" dirty="0">
                <a:latin typeface="Arial MT"/>
                <a:cs typeface="Arial MT"/>
              </a:rPr>
              <a:t>développement</a:t>
            </a:r>
            <a:r>
              <a:rPr sz="1150" dirty="0">
                <a:latin typeface="Arial MT"/>
                <a:cs typeface="Arial MT"/>
              </a:rPr>
              <a:t> </a:t>
            </a:r>
            <a:r>
              <a:rPr sz="1150" spc="-5" dirty="0">
                <a:latin typeface="Arial MT"/>
                <a:cs typeface="Arial MT"/>
              </a:rPr>
              <a:t>et </a:t>
            </a:r>
            <a:r>
              <a:rPr sz="1150" dirty="0">
                <a:latin typeface="Arial MT"/>
                <a:cs typeface="Arial MT"/>
              </a:rPr>
              <a:t>de </a:t>
            </a:r>
            <a:r>
              <a:rPr sz="1150" spc="-5" dirty="0">
                <a:latin typeface="Arial MT"/>
                <a:cs typeface="Arial MT"/>
              </a:rPr>
              <a:t>l'intégration</a:t>
            </a:r>
            <a:r>
              <a:rPr sz="1150" dirty="0">
                <a:latin typeface="Arial MT"/>
                <a:cs typeface="Arial MT"/>
              </a:rPr>
              <a:t> </a:t>
            </a:r>
            <a:r>
              <a:rPr sz="1150" spc="-5" dirty="0">
                <a:latin typeface="Arial MT"/>
                <a:cs typeface="Arial MT"/>
              </a:rPr>
              <a:t>des</a:t>
            </a:r>
            <a:r>
              <a:rPr sz="1150" dirty="0">
                <a:latin typeface="Arial MT"/>
                <a:cs typeface="Arial MT"/>
              </a:rPr>
              <a:t> </a:t>
            </a:r>
            <a:r>
              <a:rPr sz="1150" spc="-5" dirty="0">
                <a:latin typeface="Arial MT"/>
                <a:cs typeface="Arial MT"/>
              </a:rPr>
              <a:t>applications</a:t>
            </a:r>
            <a:endParaRPr sz="1150">
              <a:latin typeface="Arial MT"/>
              <a:cs typeface="Arial MT"/>
            </a:endParaRPr>
          </a:p>
          <a:p>
            <a:pPr marL="623570" marR="986790" lvl="1" indent="-268605">
              <a:lnSpc>
                <a:spcPct val="156600"/>
              </a:lnSpc>
              <a:spcBef>
                <a:spcPts val="409"/>
              </a:spcBef>
              <a:buClr>
                <a:srgbClr val="EB2A2D"/>
              </a:buClr>
              <a:buChar char="■"/>
              <a:tabLst>
                <a:tab pos="485140" algn="l"/>
              </a:tabLst>
            </a:pPr>
            <a:r>
              <a:rPr sz="1150" dirty="0">
                <a:latin typeface="Arial MT"/>
                <a:cs typeface="Arial MT"/>
              </a:rPr>
              <a:t>Le</a:t>
            </a:r>
            <a:r>
              <a:rPr sz="1150" spc="10" dirty="0">
                <a:latin typeface="Arial MT"/>
                <a:cs typeface="Arial MT"/>
              </a:rPr>
              <a:t> </a:t>
            </a:r>
            <a:r>
              <a:rPr sz="1150" spc="-5" dirty="0">
                <a:latin typeface="Arial MT"/>
                <a:cs typeface="Arial MT"/>
              </a:rPr>
              <a:t>domaine</a:t>
            </a:r>
            <a:r>
              <a:rPr sz="1150" spc="10" dirty="0">
                <a:latin typeface="Arial MT"/>
                <a:cs typeface="Arial MT"/>
              </a:rPr>
              <a:t> </a:t>
            </a:r>
            <a:r>
              <a:rPr sz="1150" dirty="0">
                <a:latin typeface="Arial MT"/>
                <a:cs typeface="Arial MT"/>
              </a:rPr>
              <a:t>de</a:t>
            </a:r>
            <a:r>
              <a:rPr sz="1150" spc="15" dirty="0">
                <a:latin typeface="Arial MT"/>
                <a:cs typeface="Arial MT"/>
              </a:rPr>
              <a:t> </a:t>
            </a:r>
            <a:r>
              <a:rPr sz="1150" spc="-5" dirty="0">
                <a:latin typeface="Arial MT"/>
                <a:cs typeface="Arial MT"/>
              </a:rPr>
              <a:t>l'architecture</a:t>
            </a:r>
            <a:r>
              <a:rPr sz="1150" spc="10" dirty="0">
                <a:latin typeface="Arial MT"/>
                <a:cs typeface="Arial MT"/>
              </a:rPr>
              <a:t> </a:t>
            </a:r>
            <a:r>
              <a:rPr sz="1150" spc="-5" dirty="0">
                <a:latin typeface="Arial MT"/>
                <a:cs typeface="Arial MT"/>
              </a:rPr>
              <a:t>technologique</a:t>
            </a:r>
            <a:r>
              <a:rPr sz="1150" spc="30" dirty="0">
                <a:latin typeface="Arial MT"/>
                <a:cs typeface="Arial MT"/>
              </a:rPr>
              <a:t> </a:t>
            </a:r>
            <a:r>
              <a:rPr sz="1150" dirty="0">
                <a:latin typeface="Arial MT"/>
                <a:cs typeface="Arial MT"/>
              </a:rPr>
              <a:t>répond</a:t>
            </a:r>
            <a:r>
              <a:rPr sz="1150" spc="10" dirty="0">
                <a:latin typeface="Arial MT"/>
                <a:cs typeface="Arial MT"/>
              </a:rPr>
              <a:t> </a:t>
            </a:r>
            <a:r>
              <a:rPr sz="1150" spc="-5" dirty="0">
                <a:latin typeface="Arial MT"/>
                <a:cs typeface="Arial MT"/>
              </a:rPr>
              <a:t>aux</a:t>
            </a:r>
            <a:r>
              <a:rPr sz="1150" spc="10" dirty="0">
                <a:latin typeface="Arial MT"/>
                <a:cs typeface="Arial MT"/>
              </a:rPr>
              <a:t> </a:t>
            </a:r>
            <a:r>
              <a:rPr sz="1150" spc="-5" dirty="0">
                <a:latin typeface="Arial MT"/>
                <a:cs typeface="Arial MT"/>
              </a:rPr>
              <a:t>besoins</a:t>
            </a:r>
            <a:r>
              <a:rPr sz="1150" spc="10" dirty="0">
                <a:latin typeface="Arial MT"/>
                <a:cs typeface="Arial MT"/>
              </a:rPr>
              <a:t> </a:t>
            </a:r>
            <a:r>
              <a:rPr sz="1150" spc="-5" dirty="0">
                <a:latin typeface="Arial MT"/>
                <a:cs typeface="Arial MT"/>
              </a:rPr>
              <a:t>des</a:t>
            </a:r>
            <a:r>
              <a:rPr sz="1150" spc="15" dirty="0">
                <a:latin typeface="Arial MT"/>
                <a:cs typeface="Arial MT"/>
              </a:rPr>
              <a:t> </a:t>
            </a:r>
            <a:r>
              <a:rPr sz="1150" spc="-5" dirty="0">
                <a:latin typeface="Arial MT"/>
                <a:cs typeface="Arial MT"/>
              </a:rPr>
              <a:t>acquéreurs,</a:t>
            </a:r>
            <a:r>
              <a:rPr sz="1150" spc="10" dirty="0">
                <a:latin typeface="Arial MT"/>
                <a:cs typeface="Arial MT"/>
              </a:rPr>
              <a:t> </a:t>
            </a:r>
            <a:r>
              <a:rPr sz="1150" spc="-5" dirty="0">
                <a:latin typeface="Arial MT"/>
                <a:cs typeface="Arial MT"/>
              </a:rPr>
              <a:t>des</a:t>
            </a:r>
            <a:r>
              <a:rPr sz="1150" spc="10" dirty="0">
                <a:latin typeface="Arial MT"/>
                <a:cs typeface="Arial MT"/>
              </a:rPr>
              <a:t> </a:t>
            </a:r>
            <a:r>
              <a:rPr sz="1150" spc="-5" dirty="0">
                <a:latin typeface="Arial MT"/>
                <a:cs typeface="Arial MT"/>
              </a:rPr>
              <a:t>opérateurs,</a:t>
            </a:r>
            <a:r>
              <a:rPr sz="1150" spc="15" dirty="0">
                <a:latin typeface="Arial MT"/>
                <a:cs typeface="Arial MT"/>
              </a:rPr>
              <a:t> </a:t>
            </a:r>
            <a:r>
              <a:rPr sz="1150" spc="-5" dirty="0">
                <a:latin typeface="Arial MT"/>
                <a:cs typeface="Arial MT"/>
              </a:rPr>
              <a:t>des </a:t>
            </a:r>
            <a:r>
              <a:rPr sz="1150" dirty="0">
                <a:latin typeface="Arial MT"/>
                <a:cs typeface="Arial MT"/>
              </a:rPr>
              <a:t> </a:t>
            </a:r>
            <a:r>
              <a:rPr sz="1150" spc="-5" dirty="0">
                <a:latin typeface="Arial MT"/>
                <a:cs typeface="Arial MT"/>
              </a:rPr>
              <a:t>administrateurs</a:t>
            </a:r>
            <a:r>
              <a:rPr sz="1150" dirty="0">
                <a:latin typeface="Arial MT"/>
                <a:cs typeface="Arial MT"/>
              </a:rPr>
              <a:t> </a:t>
            </a:r>
            <a:r>
              <a:rPr sz="1150" spc="-5" dirty="0">
                <a:latin typeface="Arial MT"/>
                <a:cs typeface="Arial MT"/>
              </a:rPr>
              <a:t>et des</a:t>
            </a:r>
            <a:r>
              <a:rPr sz="1150" spc="5" dirty="0">
                <a:latin typeface="Arial MT"/>
                <a:cs typeface="Arial MT"/>
              </a:rPr>
              <a:t> </a:t>
            </a:r>
            <a:r>
              <a:rPr sz="1150" spc="-5" dirty="0">
                <a:latin typeface="Arial MT"/>
                <a:cs typeface="Arial MT"/>
              </a:rPr>
              <a:t>gestionnaires</a:t>
            </a:r>
            <a:r>
              <a:rPr sz="1150" dirty="0">
                <a:latin typeface="Arial MT"/>
                <a:cs typeface="Arial MT"/>
              </a:rPr>
              <a:t> responsables de </a:t>
            </a:r>
            <a:r>
              <a:rPr sz="1150" spc="-5" dirty="0">
                <a:latin typeface="Arial MT"/>
                <a:cs typeface="Arial MT"/>
              </a:rPr>
              <a:t>la</a:t>
            </a:r>
            <a:r>
              <a:rPr sz="1150" spc="5" dirty="0">
                <a:latin typeface="Arial MT"/>
                <a:cs typeface="Arial MT"/>
              </a:rPr>
              <a:t> </a:t>
            </a:r>
            <a:r>
              <a:rPr sz="1150" dirty="0">
                <a:latin typeface="Arial MT"/>
                <a:cs typeface="Arial MT"/>
              </a:rPr>
              <a:t>capacité</a:t>
            </a:r>
            <a:r>
              <a:rPr sz="1150" spc="-5" dirty="0">
                <a:latin typeface="Arial MT"/>
                <a:cs typeface="Arial MT"/>
              </a:rPr>
              <a:t> technologique</a:t>
            </a:r>
            <a:endParaRPr sz="1150">
              <a:latin typeface="Arial MT"/>
              <a:cs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a:spLocks noGrp="1"/>
          </p:cNvSpPr>
          <p:nvPr>
            <p:ph type="title"/>
          </p:nvPr>
        </p:nvSpPr>
        <p:spPr>
          <a:xfrm>
            <a:off x="857198" y="338301"/>
            <a:ext cx="7829601" cy="375744"/>
          </a:xfrm>
          <a:prstGeom prst="rect">
            <a:avLst/>
          </a:prstGeom>
        </p:spPr>
        <p:txBody>
          <a:bodyPr vert="horz" wrap="square" lIns="0" tIns="13970" rIns="0" bIns="0" rtlCol="0">
            <a:spAutoFit/>
          </a:bodyPr>
          <a:lstStyle/>
          <a:p>
            <a:pPr marL="12700">
              <a:lnSpc>
                <a:spcPct val="100000"/>
              </a:lnSpc>
              <a:spcBef>
                <a:spcPts val="110"/>
              </a:spcBef>
            </a:pPr>
            <a:r>
              <a:rPr sz="2350" b="1" dirty="0"/>
              <a:t>Le </a:t>
            </a:r>
            <a:r>
              <a:rPr sz="2350" b="1" spc="5" dirty="0"/>
              <a:t>cadre</a:t>
            </a:r>
            <a:r>
              <a:rPr sz="2350" b="1" dirty="0"/>
              <a:t> TOGAF</a:t>
            </a:r>
            <a:r>
              <a:rPr sz="2350" b="1" spc="5" dirty="0"/>
              <a:t> </a:t>
            </a:r>
            <a:r>
              <a:rPr sz="2350" b="1" dirty="0"/>
              <a:t>définit</a:t>
            </a:r>
            <a:r>
              <a:rPr sz="2350" b="1" spc="-5" dirty="0"/>
              <a:t> </a:t>
            </a:r>
            <a:r>
              <a:rPr sz="2350" b="1" dirty="0"/>
              <a:t>une taxonomie</a:t>
            </a:r>
            <a:r>
              <a:rPr sz="2350" b="1" spc="25" dirty="0"/>
              <a:t> </a:t>
            </a:r>
            <a:r>
              <a:rPr sz="2350" b="1" dirty="0"/>
              <a:t>des </a:t>
            </a:r>
            <a:r>
              <a:rPr sz="2350" b="1" spc="-5" dirty="0"/>
              <a:t>artefacts</a:t>
            </a:r>
            <a:endParaRPr sz="2350" b="1" dirty="0"/>
          </a:p>
        </p:txBody>
      </p:sp>
      <p:sp>
        <p:nvSpPr>
          <p:cNvPr id="5" name="object 5"/>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6" name="object 6"/>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24</a:t>
            </a:fld>
            <a:r>
              <a:rPr dirty="0"/>
              <a:t> </a:t>
            </a:r>
            <a:r>
              <a:rPr spc="10" dirty="0"/>
              <a:t>sur</a:t>
            </a:r>
            <a:r>
              <a:rPr dirty="0"/>
              <a:t> </a:t>
            </a:r>
            <a:r>
              <a:rPr spc="5" dirty="0"/>
              <a:t>40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981215" y="1091925"/>
            <a:ext cx="7176134" cy="687070"/>
          </a:xfrm>
          <a:prstGeom prst="rect">
            <a:avLst/>
          </a:prstGeom>
        </p:spPr>
        <p:txBody>
          <a:bodyPr vert="horz" wrap="square" lIns="0" tIns="144780" rIns="0" bIns="0" rtlCol="0">
            <a:spAutoFit/>
          </a:bodyPr>
          <a:lstStyle/>
          <a:p>
            <a:pPr marL="241935" indent="-229870">
              <a:lnSpc>
                <a:spcPct val="100000"/>
              </a:lnSpc>
              <a:spcBef>
                <a:spcPts val="1140"/>
              </a:spcBef>
              <a:buClr>
                <a:srgbClr val="EB2A2D"/>
              </a:buClr>
              <a:buChar char="►"/>
              <a:tabLst>
                <a:tab pos="242570" algn="l"/>
              </a:tabLst>
            </a:pPr>
            <a:r>
              <a:rPr sz="1400" spc="5" dirty="0">
                <a:latin typeface="Arial MT"/>
                <a:cs typeface="Arial MT"/>
              </a:rPr>
              <a:t>Discipline</a:t>
            </a:r>
            <a:r>
              <a:rPr sz="1400" spc="10" dirty="0">
                <a:latin typeface="Arial MT"/>
                <a:cs typeface="Arial MT"/>
              </a:rPr>
              <a:t> </a:t>
            </a:r>
            <a:r>
              <a:rPr sz="1400" spc="5" dirty="0">
                <a:latin typeface="Arial MT"/>
                <a:cs typeface="Arial MT"/>
              </a:rPr>
              <a:t>importante</a:t>
            </a:r>
            <a:r>
              <a:rPr sz="1400" spc="15" dirty="0">
                <a:latin typeface="Arial MT"/>
                <a:cs typeface="Arial MT"/>
              </a:rPr>
              <a:t> </a:t>
            </a:r>
            <a:r>
              <a:rPr sz="1400" spc="10" dirty="0">
                <a:latin typeface="Arial MT"/>
                <a:cs typeface="Arial MT"/>
              </a:rPr>
              <a:t>que </a:t>
            </a:r>
            <a:r>
              <a:rPr sz="1400" spc="5" dirty="0">
                <a:latin typeface="Arial MT"/>
                <a:cs typeface="Arial MT"/>
              </a:rPr>
              <a:t>les</a:t>
            </a:r>
            <a:r>
              <a:rPr sz="1400" spc="15" dirty="0">
                <a:latin typeface="Arial MT"/>
                <a:cs typeface="Arial MT"/>
              </a:rPr>
              <a:t> </a:t>
            </a:r>
            <a:r>
              <a:rPr sz="1400" spc="5" dirty="0">
                <a:latin typeface="Arial MT"/>
                <a:cs typeface="Arial MT"/>
              </a:rPr>
              <a:t>praticiens</a:t>
            </a:r>
            <a:r>
              <a:rPr sz="1400" spc="10" dirty="0">
                <a:latin typeface="Arial MT"/>
                <a:cs typeface="Arial MT"/>
              </a:rPr>
              <a:t> de</a:t>
            </a:r>
            <a:r>
              <a:rPr sz="1400" spc="15" dirty="0">
                <a:latin typeface="Arial MT"/>
                <a:cs typeface="Arial MT"/>
              </a:rPr>
              <a:t> </a:t>
            </a:r>
            <a:r>
              <a:rPr sz="1400" spc="5" dirty="0">
                <a:latin typeface="Arial MT"/>
                <a:cs typeface="Arial MT"/>
              </a:rPr>
              <a:t>l'architecture</a:t>
            </a:r>
            <a:r>
              <a:rPr sz="1400" spc="10" dirty="0">
                <a:latin typeface="Arial MT"/>
                <a:cs typeface="Arial MT"/>
              </a:rPr>
              <a:t> </a:t>
            </a:r>
            <a:r>
              <a:rPr sz="1400" spc="15" dirty="0">
                <a:latin typeface="Arial MT"/>
                <a:cs typeface="Arial MT"/>
              </a:rPr>
              <a:t>à succès</a:t>
            </a:r>
            <a:r>
              <a:rPr sz="1400" spc="10" dirty="0">
                <a:latin typeface="Arial MT"/>
                <a:cs typeface="Arial MT"/>
              </a:rPr>
              <a:t> peuvent</a:t>
            </a:r>
            <a:r>
              <a:rPr sz="1400" spc="15" dirty="0">
                <a:latin typeface="Arial MT"/>
                <a:cs typeface="Arial MT"/>
              </a:rPr>
              <a:t> </a:t>
            </a:r>
            <a:r>
              <a:rPr sz="1400" spc="5" dirty="0">
                <a:latin typeface="Arial MT"/>
                <a:cs typeface="Arial MT"/>
              </a:rPr>
              <a:t>utiliser</a:t>
            </a:r>
            <a:r>
              <a:rPr sz="1400" spc="10" dirty="0">
                <a:latin typeface="Arial MT"/>
                <a:cs typeface="Arial MT"/>
              </a:rPr>
              <a:t> </a:t>
            </a:r>
            <a:r>
              <a:rPr sz="1400" spc="5" dirty="0">
                <a:latin typeface="Arial MT"/>
                <a:cs typeface="Arial MT"/>
              </a:rPr>
              <a:t>pour</a:t>
            </a:r>
            <a:endParaRPr sz="1400">
              <a:latin typeface="Arial MT"/>
              <a:cs typeface="Arial MT"/>
            </a:endParaRPr>
          </a:p>
          <a:p>
            <a:pPr marL="346075">
              <a:lnSpc>
                <a:spcPct val="100000"/>
              </a:lnSpc>
              <a:spcBef>
                <a:spcPts val="925"/>
              </a:spcBef>
            </a:pPr>
            <a:r>
              <a:rPr sz="1300" spc="-5" dirty="0">
                <a:latin typeface="Arial MT"/>
                <a:cs typeface="Arial MT"/>
              </a:rPr>
              <a:t>gagner</a:t>
            </a:r>
            <a:r>
              <a:rPr sz="1300" spc="-15" dirty="0">
                <a:latin typeface="Arial MT"/>
                <a:cs typeface="Arial MT"/>
              </a:rPr>
              <a:t> </a:t>
            </a:r>
            <a:r>
              <a:rPr sz="1300" spc="-5" dirty="0">
                <a:latin typeface="Arial MT"/>
                <a:cs typeface="Arial MT"/>
              </a:rPr>
              <a:t>le</a:t>
            </a:r>
            <a:r>
              <a:rPr sz="1300" spc="-15" dirty="0">
                <a:latin typeface="Arial MT"/>
                <a:cs typeface="Arial MT"/>
              </a:rPr>
              <a:t> </a:t>
            </a:r>
            <a:r>
              <a:rPr sz="1300" dirty="0">
                <a:latin typeface="Arial MT"/>
                <a:cs typeface="Arial MT"/>
              </a:rPr>
              <a:t>soutien</a:t>
            </a:r>
            <a:r>
              <a:rPr sz="1300" spc="-15" dirty="0">
                <a:latin typeface="Arial MT"/>
                <a:cs typeface="Arial MT"/>
              </a:rPr>
              <a:t> </a:t>
            </a:r>
            <a:r>
              <a:rPr sz="1300" spc="-5" dirty="0">
                <a:latin typeface="Arial MT"/>
                <a:cs typeface="Arial MT"/>
              </a:rPr>
              <a:t>des</a:t>
            </a:r>
            <a:r>
              <a:rPr sz="1300" spc="-10" dirty="0">
                <a:latin typeface="Arial MT"/>
                <a:cs typeface="Arial MT"/>
              </a:rPr>
              <a:t> </a:t>
            </a:r>
            <a:r>
              <a:rPr sz="1300" spc="-5" dirty="0">
                <a:latin typeface="Arial MT"/>
                <a:cs typeface="Arial MT"/>
              </a:rPr>
              <a:t>autres</a:t>
            </a:r>
            <a:endParaRPr sz="1300">
              <a:latin typeface="Arial MT"/>
              <a:cs typeface="Arial MT"/>
            </a:endParaRPr>
          </a:p>
        </p:txBody>
      </p:sp>
      <p:sp>
        <p:nvSpPr>
          <p:cNvPr id="7" name="object 7"/>
          <p:cNvSpPr txBox="1"/>
          <p:nvPr/>
        </p:nvSpPr>
        <p:spPr>
          <a:xfrm>
            <a:off x="204012" y="6414700"/>
            <a:ext cx="167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MT"/>
                <a:cs typeface="Arial MT"/>
              </a:rPr>
              <a:t>2</a:t>
            </a:r>
            <a:endParaRPr sz="200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9" name="object 9"/>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25</a:t>
            </a:fld>
            <a:r>
              <a:rPr dirty="0"/>
              <a:t> </a:t>
            </a:r>
            <a:r>
              <a:rPr spc="10" dirty="0"/>
              <a:t>sur</a:t>
            </a:r>
            <a:r>
              <a:rPr dirty="0"/>
              <a:t> </a:t>
            </a:r>
            <a:r>
              <a:rPr spc="5" dirty="0"/>
              <a:t>40</a:t>
            </a: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802005" indent="-209550">
              <a:lnSpc>
                <a:spcPct val="100000"/>
              </a:lnSpc>
              <a:spcBef>
                <a:spcPts val="100"/>
              </a:spcBef>
              <a:buClr>
                <a:srgbClr val="EB2A2D"/>
              </a:buClr>
              <a:buChar char="►"/>
              <a:tabLst>
                <a:tab pos="802640" algn="l"/>
              </a:tabLst>
            </a:pPr>
            <a:r>
              <a:rPr spc="-5" dirty="0"/>
              <a:t>Avantages</a:t>
            </a:r>
            <a:r>
              <a:rPr spc="-45" dirty="0"/>
              <a:t> </a:t>
            </a:r>
            <a:r>
              <a:rPr dirty="0"/>
              <a:t>:</a:t>
            </a:r>
          </a:p>
          <a:p>
            <a:pPr marL="1205230" marR="188595" lvl="1" indent="-267970">
              <a:lnSpc>
                <a:spcPct val="143000"/>
              </a:lnSpc>
              <a:spcBef>
                <a:spcPts val="740"/>
              </a:spcBef>
              <a:buClr>
                <a:srgbClr val="EB2A2D"/>
              </a:buClr>
              <a:buChar char="■"/>
              <a:tabLst>
                <a:tab pos="1097915" algn="l"/>
              </a:tabLst>
            </a:pPr>
            <a:r>
              <a:rPr sz="1400" spc="10" dirty="0">
                <a:latin typeface="Arial MT"/>
                <a:cs typeface="Arial MT"/>
              </a:rPr>
              <a:t>Les</a:t>
            </a:r>
            <a:r>
              <a:rPr sz="1400" spc="15" dirty="0">
                <a:latin typeface="Arial MT"/>
                <a:cs typeface="Arial MT"/>
              </a:rPr>
              <a:t> </a:t>
            </a:r>
            <a:r>
              <a:rPr sz="1400" spc="5" dirty="0">
                <a:latin typeface="Arial MT"/>
                <a:cs typeface="Arial MT"/>
              </a:rPr>
              <a:t>parties</a:t>
            </a:r>
            <a:r>
              <a:rPr sz="1400" spc="15" dirty="0">
                <a:latin typeface="Arial MT"/>
                <a:cs typeface="Arial MT"/>
              </a:rPr>
              <a:t> </a:t>
            </a:r>
            <a:r>
              <a:rPr sz="1400" spc="5" dirty="0">
                <a:latin typeface="Arial MT"/>
                <a:cs typeface="Arial MT"/>
              </a:rPr>
              <a:t>prenantes</a:t>
            </a:r>
            <a:r>
              <a:rPr sz="1400" spc="20" dirty="0">
                <a:latin typeface="Arial MT"/>
                <a:cs typeface="Arial MT"/>
              </a:rPr>
              <a:t> </a:t>
            </a:r>
            <a:r>
              <a:rPr sz="1400" spc="5" dirty="0">
                <a:latin typeface="Arial MT"/>
                <a:cs typeface="Arial MT"/>
              </a:rPr>
              <a:t>les</a:t>
            </a:r>
            <a:r>
              <a:rPr sz="1400" spc="15" dirty="0">
                <a:latin typeface="Arial MT"/>
                <a:cs typeface="Arial MT"/>
              </a:rPr>
              <a:t> </a:t>
            </a:r>
            <a:r>
              <a:rPr sz="1400" spc="5" dirty="0">
                <a:latin typeface="Arial MT"/>
                <a:cs typeface="Arial MT"/>
              </a:rPr>
              <a:t>plus</a:t>
            </a:r>
            <a:r>
              <a:rPr sz="1400" spc="20" dirty="0">
                <a:latin typeface="Arial MT"/>
                <a:cs typeface="Arial MT"/>
              </a:rPr>
              <a:t> </a:t>
            </a:r>
            <a:r>
              <a:rPr sz="1400" spc="5" dirty="0">
                <a:latin typeface="Arial MT"/>
                <a:cs typeface="Arial MT"/>
              </a:rPr>
              <a:t>puissantes</a:t>
            </a:r>
            <a:r>
              <a:rPr sz="1400" spc="15" dirty="0">
                <a:latin typeface="Arial MT"/>
                <a:cs typeface="Arial MT"/>
              </a:rPr>
              <a:t> </a:t>
            </a:r>
            <a:r>
              <a:rPr sz="1400" spc="10" dirty="0">
                <a:latin typeface="Arial MT"/>
                <a:cs typeface="Arial MT"/>
              </a:rPr>
              <a:t>peuvent</a:t>
            </a:r>
            <a:r>
              <a:rPr sz="1400" spc="15" dirty="0">
                <a:latin typeface="Arial MT"/>
                <a:cs typeface="Arial MT"/>
              </a:rPr>
              <a:t> </a:t>
            </a:r>
            <a:r>
              <a:rPr sz="1400" spc="5" dirty="0">
                <a:latin typeface="Arial MT"/>
                <a:cs typeface="Arial MT"/>
              </a:rPr>
              <a:t>être</a:t>
            </a:r>
            <a:r>
              <a:rPr sz="1400" spc="20" dirty="0">
                <a:latin typeface="Arial MT"/>
                <a:cs typeface="Arial MT"/>
              </a:rPr>
              <a:t> </a:t>
            </a:r>
            <a:r>
              <a:rPr sz="1400" spc="5" dirty="0">
                <a:latin typeface="Arial MT"/>
                <a:cs typeface="Arial MT"/>
              </a:rPr>
              <a:t>identifiées</a:t>
            </a:r>
            <a:r>
              <a:rPr sz="1400" spc="15" dirty="0">
                <a:latin typeface="Arial MT"/>
                <a:cs typeface="Arial MT"/>
              </a:rPr>
              <a:t> </a:t>
            </a:r>
            <a:r>
              <a:rPr sz="1400" spc="5" dirty="0">
                <a:latin typeface="Arial MT"/>
                <a:cs typeface="Arial MT"/>
              </a:rPr>
              <a:t>tôt</a:t>
            </a:r>
            <a:r>
              <a:rPr sz="1400" spc="20" dirty="0">
                <a:latin typeface="Arial MT"/>
                <a:cs typeface="Arial MT"/>
              </a:rPr>
              <a:t> </a:t>
            </a:r>
            <a:r>
              <a:rPr sz="1400" spc="5" dirty="0">
                <a:latin typeface="Arial MT"/>
                <a:cs typeface="Arial MT"/>
              </a:rPr>
              <a:t>et</a:t>
            </a:r>
            <a:r>
              <a:rPr sz="1400" spc="15" dirty="0">
                <a:latin typeface="Arial MT"/>
                <a:cs typeface="Arial MT"/>
              </a:rPr>
              <a:t> </a:t>
            </a:r>
            <a:r>
              <a:rPr sz="1400" spc="5" dirty="0">
                <a:latin typeface="Arial MT"/>
                <a:cs typeface="Arial MT"/>
              </a:rPr>
              <a:t>leur</a:t>
            </a:r>
            <a:r>
              <a:rPr sz="1400" spc="15" dirty="0">
                <a:latin typeface="Arial MT"/>
                <a:cs typeface="Arial MT"/>
              </a:rPr>
              <a:t> </a:t>
            </a:r>
            <a:r>
              <a:rPr sz="1400" spc="10" dirty="0">
                <a:latin typeface="Arial MT"/>
                <a:cs typeface="Arial MT"/>
              </a:rPr>
              <a:t>contribution </a:t>
            </a:r>
            <a:r>
              <a:rPr sz="1400" spc="-370" dirty="0">
                <a:latin typeface="Arial MT"/>
                <a:cs typeface="Arial MT"/>
              </a:rPr>
              <a:t> </a:t>
            </a:r>
            <a:r>
              <a:rPr sz="1400" spc="10" dirty="0">
                <a:latin typeface="Arial MT"/>
                <a:cs typeface="Arial MT"/>
              </a:rPr>
              <a:t>peut</a:t>
            </a:r>
            <a:r>
              <a:rPr sz="1400" spc="5" dirty="0">
                <a:latin typeface="Arial MT"/>
                <a:cs typeface="Arial MT"/>
              </a:rPr>
              <a:t> ensuite être utilisée </a:t>
            </a:r>
            <a:r>
              <a:rPr sz="1400" spc="10" dirty="0">
                <a:latin typeface="Arial MT"/>
                <a:cs typeface="Arial MT"/>
              </a:rPr>
              <a:t>pour</a:t>
            </a:r>
            <a:r>
              <a:rPr sz="1400" spc="5" dirty="0">
                <a:latin typeface="Arial MT"/>
                <a:cs typeface="Arial MT"/>
              </a:rPr>
              <a:t> façonner</a:t>
            </a:r>
            <a:r>
              <a:rPr sz="1400" spc="20" dirty="0">
                <a:latin typeface="Arial MT"/>
                <a:cs typeface="Arial MT"/>
              </a:rPr>
              <a:t> </a:t>
            </a:r>
            <a:r>
              <a:rPr sz="1400" spc="5" dirty="0">
                <a:latin typeface="Arial MT"/>
                <a:cs typeface="Arial MT"/>
              </a:rPr>
              <a:t>l'architecture</a:t>
            </a:r>
            <a:endParaRPr sz="1400">
              <a:latin typeface="Arial MT"/>
              <a:cs typeface="Arial MT"/>
            </a:endParaRPr>
          </a:p>
          <a:p>
            <a:pPr marL="1083310" lvl="1" indent="-146050">
              <a:lnSpc>
                <a:spcPct val="100000"/>
              </a:lnSpc>
              <a:spcBef>
                <a:spcPts val="1420"/>
              </a:spcBef>
              <a:buClr>
                <a:srgbClr val="EB2A2D"/>
              </a:buClr>
              <a:buChar char="■"/>
              <a:tabLst>
                <a:tab pos="1083945" algn="l"/>
              </a:tabLst>
            </a:pPr>
            <a:r>
              <a:rPr sz="1300" spc="-5" dirty="0">
                <a:latin typeface="Arial MT"/>
                <a:cs typeface="Arial MT"/>
              </a:rPr>
              <a:t>Le </a:t>
            </a:r>
            <a:r>
              <a:rPr sz="1300" dirty="0">
                <a:latin typeface="Arial MT"/>
                <a:cs typeface="Arial MT"/>
              </a:rPr>
              <a:t>soutien</a:t>
            </a:r>
            <a:r>
              <a:rPr sz="1300" spc="-5" dirty="0">
                <a:latin typeface="Arial MT"/>
                <a:cs typeface="Arial MT"/>
              </a:rPr>
              <a:t> de parties</a:t>
            </a:r>
            <a:r>
              <a:rPr sz="1300" spc="5" dirty="0">
                <a:latin typeface="Arial MT"/>
                <a:cs typeface="Arial MT"/>
              </a:rPr>
              <a:t> </a:t>
            </a:r>
            <a:r>
              <a:rPr sz="1300" spc="-5" dirty="0">
                <a:latin typeface="Arial MT"/>
                <a:cs typeface="Arial MT"/>
              </a:rPr>
              <a:t>prenantes</a:t>
            </a:r>
            <a:r>
              <a:rPr sz="1300" dirty="0">
                <a:latin typeface="Arial MT"/>
                <a:cs typeface="Arial MT"/>
              </a:rPr>
              <a:t> </a:t>
            </a:r>
            <a:r>
              <a:rPr sz="1300" spc="-5" dirty="0">
                <a:latin typeface="Arial MT"/>
                <a:cs typeface="Arial MT"/>
              </a:rPr>
              <a:t>plus</a:t>
            </a:r>
            <a:r>
              <a:rPr sz="1300" dirty="0">
                <a:latin typeface="Arial MT"/>
                <a:cs typeface="Arial MT"/>
              </a:rPr>
              <a:t> </a:t>
            </a:r>
            <a:r>
              <a:rPr sz="1300" spc="-5" dirty="0">
                <a:latin typeface="Arial MT"/>
                <a:cs typeface="Arial MT"/>
              </a:rPr>
              <a:t>puissantes</a:t>
            </a:r>
            <a:r>
              <a:rPr sz="1300" spc="5" dirty="0">
                <a:latin typeface="Arial MT"/>
                <a:cs typeface="Arial MT"/>
              </a:rPr>
              <a:t> </a:t>
            </a:r>
            <a:r>
              <a:rPr sz="1300" dirty="0">
                <a:latin typeface="Arial MT"/>
                <a:cs typeface="Arial MT"/>
              </a:rPr>
              <a:t>contribuera</a:t>
            </a:r>
            <a:r>
              <a:rPr sz="1300" spc="-5" dirty="0">
                <a:latin typeface="Arial MT"/>
                <a:cs typeface="Arial MT"/>
              </a:rPr>
              <a:t> </a:t>
            </a:r>
            <a:r>
              <a:rPr sz="1300" dirty="0">
                <a:latin typeface="Arial MT"/>
                <a:cs typeface="Arial MT"/>
              </a:rPr>
              <a:t>à</a:t>
            </a:r>
            <a:r>
              <a:rPr sz="1300" spc="-5" dirty="0">
                <a:latin typeface="Arial MT"/>
                <a:cs typeface="Arial MT"/>
              </a:rPr>
              <a:t> l’engagement</a:t>
            </a:r>
            <a:r>
              <a:rPr sz="1300" spc="5" dirty="0">
                <a:latin typeface="Arial MT"/>
                <a:cs typeface="Arial MT"/>
              </a:rPr>
              <a:t> </a:t>
            </a:r>
            <a:r>
              <a:rPr sz="1300" spc="-5" dirty="0">
                <a:latin typeface="Arial MT"/>
                <a:cs typeface="Arial MT"/>
              </a:rPr>
              <a:t>gagnant</a:t>
            </a:r>
            <a:endParaRPr sz="1300">
              <a:latin typeface="Arial MT"/>
              <a:cs typeface="Arial MT"/>
            </a:endParaRPr>
          </a:p>
          <a:p>
            <a:pPr marL="1212850">
              <a:lnSpc>
                <a:spcPct val="100000"/>
              </a:lnSpc>
              <a:spcBef>
                <a:spcPts val="755"/>
              </a:spcBef>
            </a:pPr>
            <a:r>
              <a:rPr sz="1050" spc="-10" dirty="0"/>
              <a:t>plus</a:t>
            </a:r>
            <a:r>
              <a:rPr sz="1050" spc="-25" dirty="0"/>
              <a:t> </a:t>
            </a:r>
            <a:r>
              <a:rPr sz="1050" spc="-10" dirty="0"/>
              <a:t>de</a:t>
            </a:r>
            <a:r>
              <a:rPr sz="1050" spc="-20" dirty="0"/>
              <a:t> </a:t>
            </a:r>
            <a:r>
              <a:rPr sz="1050" spc="-5" dirty="0"/>
              <a:t>ressources</a:t>
            </a:r>
            <a:endParaRPr sz="1050"/>
          </a:p>
          <a:p>
            <a:pPr marL="580390">
              <a:lnSpc>
                <a:spcPct val="100000"/>
              </a:lnSpc>
              <a:spcBef>
                <a:spcPts val="30"/>
              </a:spcBef>
            </a:pPr>
            <a:endParaRPr sz="1050"/>
          </a:p>
          <a:p>
            <a:pPr marL="1097280" lvl="1" indent="-160020">
              <a:lnSpc>
                <a:spcPct val="100000"/>
              </a:lnSpc>
              <a:buClr>
                <a:srgbClr val="EB2A2D"/>
              </a:buClr>
              <a:buChar char="■"/>
              <a:tabLst>
                <a:tab pos="1097915" algn="l"/>
              </a:tabLst>
            </a:pPr>
            <a:r>
              <a:rPr sz="1400" spc="15" dirty="0">
                <a:latin typeface="Arial MT"/>
                <a:cs typeface="Arial MT"/>
              </a:rPr>
              <a:t>En</a:t>
            </a:r>
            <a:r>
              <a:rPr sz="1400" spc="5" dirty="0">
                <a:latin typeface="Arial MT"/>
                <a:cs typeface="Arial MT"/>
              </a:rPr>
              <a:t> </a:t>
            </a:r>
            <a:r>
              <a:rPr sz="1400" spc="15" dirty="0">
                <a:latin typeface="Arial MT"/>
                <a:cs typeface="Arial MT"/>
              </a:rPr>
              <a:t>communiquant</a:t>
            </a:r>
            <a:r>
              <a:rPr sz="1400" spc="5" dirty="0">
                <a:latin typeface="Arial MT"/>
                <a:cs typeface="Arial MT"/>
              </a:rPr>
              <a:t> </a:t>
            </a:r>
            <a:r>
              <a:rPr sz="1400" spc="10" dirty="0">
                <a:latin typeface="Arial MT"/>
                <a:cs typeface="Arial MT"/>
              </a:rPr>
              <a:t>avec </a:t>
            </a:r>
            <a:r>
              <a:rPr sz="1400" spc="5" dirty="0">
                <a:latin typeface="Arial MT"/>
                <a:cs typeface="Arial MT"/>
              </a:rPr>
              <a:t>les</a:t>
            </a:r>
            <a:r>
              <a:rPr sz="1400" spc="10" dirty="0">
                <a:latin typeface="Arial MT"/>
                <a:cs typeface="Arial MT"/>
              </a:rPr>
              <a:t> </a:t>
            </a:r>
            <a:r>
              <a:rPr sz="1400" spc="5" dirty="0">
                <a:latin typeface="Arial MT"/>
                <a:cs typeface="Arial MT"/>
              </a:rPr>
              <a:t>parties</a:t>
            </a:r>
            <a:r>
              <a:rPr sz="1400" spc="10" dirty="0">
                <a:latin typeface="Arial MT"/>
                <a:cs typeface="Arial MT"/>
              </a:rPr>
              <a:t> </a:t>
            </a:r>
            <a:r>
              <a:rPr sz="1400" spc="5" dirty="0">
                <a:latin typeface="Arial MT"/>
                <a:cs typeface="Arial MT"/>
              </a:rPr>
              <a:t>prenantes</a:t>
            </a:r>
            <a:r>
              <a:rPr sz="1400" spc="10" dirty="0">
                <a:latin typeface="Arial MT"/>
                <a:cs typeface="Arial MT"/>
              </a:rPr>
              <a:t> </a:t>
            </a:r>
            <a:r>
              <a:rPr sz="1400" spc="5" dirty="0">
                <a:latin typeface="Arial MT"/>
                <a:cs typeface="Arial MT"/>
              </a:rPr>
              <a:t>tôt</a:t>
            </a:r>
            <a:r>
              <a:rPr sz="1400" spc="10" dirty="0">
                <a:latin typeface="Arial MT"/>
                <a:cs typeface="Arial MT"/>
              </a:rPr>
              <a:t> </a:t>
            </a:r>
            <a:r>
              <a:rPr sz="1400" spc="5" dirty="0">
                <a:latin typeface="Arial MT"/>
                <a:cs typeface="Arial MT"/>
              </a:rPr>
              <a:t>et</a:t>
            </a:r>
            <a:r>
              <a:rPr sz="1400" spc="10" dirty="0">
                <a:latin typeface="Arial MT"/>
                <a:cs typeface="Arial MT"/>
              </a:rPr>
              <a:t> fréquemment,</a:t>
            </a:r>
            <a:r>
              <a:rPr sz="1400" spc="30" dirty="0">
                <a:latin typeface="Arial MT"/>
                <a:cs typeface="Arial MT"/>
              </a:rPr>
              <a:t> </a:t>
            </a:r>
            <a:r>
              <a:rPr sz="1400" spc="5" dirty="0">
                <a:latin typeface="Arial MT"/>
                <a:cs typeface="Arial MT"/>
              </a:rPr>
              <a:t>l'équipe</a:t>
            </a:r>
            <a:r>
              <a:rPr sz="1400" spc="10" dirty="0">
                <a:latin typeface="Arial MT"/>
                <a:cs typeface="Arial MT"/>
              </a:rPr>
              <a:t> EA</a:t>
            </a:r>
            <a:endParaRPr sz="1400">
              <a:latin typeface="Arial MT"/>
              <a:cs typeface="Arial MT"/>
            </a:endParaRPr>
          </a:p>
          <a:p>
            <a:pPr marL="1205230">
              <a:lnSpc>
                <a:spcPct val="100000"/>
              </a:lnSpc>
              <a:spcBef>
                <a:spcPts val="930"/>
              </a:spcBef>
            </a:pPr>
            <a:r>
              <a:rPr spc="-5" dirty="0"/>
              <a:t>peuvent </a:t>
            </a:r>
            <a:r>
              <a:rPr dirty="0"/>
              <a:t>s'assurer </a:t>
            </a:r>
            <a:r>
              <a:rPr spc="-5" dirty="0"/>
              <a:t>qu'ils</a:t>
            </a:r>
            <a:r>
              <a:rPr dirty="0"/>
              <a:t> comprennent</a:t>
            </a:r>
            <a:r>
              <a:rPr spc="-5" dirty="0"/>
              <a:t> parfaitement</a:t>
            </a:r>
            <a:r>
              <a:rPr dirty="0"/>
              <a:t> </a:t>
            </a:r>
            <a:r>
              <a:rPr spc="-5" dirty="0"/>
              <a:t>le</a:t>
            </a:r>
            <a:r>
              <a:rPr dirty="0"/>
              <a:t> </a:t>
            </a:r>
            <a:r>
              <a:rPr spc="-5" dirty="0"/>
              <a:t>processus</a:t>
            </a:r>
            <a:r>
              <a:rPr dirty="0"/>
              <a:t> </a:t>
            </a:r>
            <a:r>
              <a:rPr spc="-5" dirty="0"/>
              <a:t>et</a:t>
            </a:r>
            <a:r>
              <a:rPr dirty="0"/>
              <a:t> </a:t>
            </a:r>
            <a:r>
              <a:rPr spc="-5" dirty="0"/>
              <a:t>les</a:t>
            </a:r>
            <a:r>
              <a:rPr spc="5" dirty="0"/>
              <a:t> </a:t>
            </a:r>
            <a:r>
              <a:rPr spc="-5" dirty="0"/>
              <a:t>avantages</a:t>
            </a:r>
            <a:r>
              <a:rPr dirty="0"/>
              <a:t> </a:t>
            </a:r>
            <a:r>
              <a:rPr spc="-5" dirty="0"/>
              <a:t>de</a:t>
            </a:r>
            <a:r>
              <a:rPr dirty="0"/>
              <a:t> </a:t>
            </a:r>
            <a:r>
              <a:rPr spc="-5" dirty="0"/>
              <a:t>l'architecture</a:t>
            </a:r>
          </a:p>
          <a:p>
            <a:pPr marL="580390">
              <a:lnSpc>
                <a:spcPct val="100000"/>
              </a:lnSpc>
              <a:spcBef>
                <a:spcPts val="20"/>
              </a:spcBef>
            </a:pPr>
            <a:endParaRPr sz="1150"/>
          </a:p>
          <a:p>
            <a:pPr marL="1083310" lvl="1" indent="-146050">
              <a:lnSpc>
                <a:spcPct val="100000"/>
              </a:lnSpc>
              <a:buClr>
                <a:srgbClr val="EB2A2D"/>
              </a:buClr>
              <a:buChar char="■"/>
              <a:tabLst>
                <a:tab pos="1083945" algn="l"/>
              </a:tabLst>
            </a:pPr>
            <a:r>
              <a:rPr sz="1300" spc="-5" dirty="0">
                <a:latin typeface="Arial MT"/>
                <a:cs typeface="Arial MT"/>
              </a:rPr>
              <a:t>L'équipe EA peut anticiper</a:t>
            </a:r>
            <a:r>
              <a:rPr sz="1300" dirty="0">
                <a:latin typeface="Arial MT"/>
                <a:cs typeface="Arial MT"/>
              </a:rPr>
              <a:t> </a:t>
            </a:r>
            <a:r>
              <a:rPr sz="1300" spc="-5" dirty="0">
                <a:latin typeface="Arial MT"/>
                <a:cs typeface="Arial MT"/>
              </a:rPr>
              <a:t>les</a:t>
            </a:r>
            <a:r>
              <a:rPr sz="1300" spc="5" dirty="0">
                <a:latin typeface="Arial MT"/>
                <a:cs typeface="Arial MT"/>
              </a:rPr>
              <a:t> </a:t>
            </a:r>
            <a:r>
              <a:rPr sz="1300" dirty="0">
                <a:latin typeface="Arial MT"/>
                <a:cs typeface="Arial MT"/>
              </a:rPr>
              <a:t>réactions</a:t>
            </a:r>
            <a:r>
              <a:rPr sz="1300" spc="-5" dirty="0">
                <a:latin typeface="Arial MT"/>
                <a:cs typeface="Arial MT"/>
              </a:rPr>
              <a:t> aux</a:t>
            </a:r>
            <a:r>
              <a:rPr sz="1300" dirty="0">
                <a:latin typeface="Arial MT"/>
                <a:cs typeface="Arial MT"/>
              </a:rPr>
              <a:t> modèles</a:t>
            </a:r>
            <a:r>
              <a:rPr sz="1300" spc="-5" dirty="0">
                <a:latin typeface="Arial MT"/>
                <a:cs typeface="Arial MT"/>
              </a:rPr>
              <a:t> et </a:t>
            </a:r>
            <a:r>
              <a:rPr sz="1300" dirty="0">
                <a:latin typeface="Arial MT"/>
                <a:cs typeface="Arial MT"/>
              </a:rPr>
              <a:t>rapports </a:t>
            </a:r>
            <a:r>
              <a:rPr sz="1300" spc="-5" dirty="0">
                <a:latin typeface="Arial MT"/>
                <a:cs typeface="Arial MT"/>
              </a:rPr>
              <a:t>d'architecture</a:t>
            </a:r>
            <a:endParaRPr sz="1300">
              <a:latin typeface="Arial MT"/>
              <a:cs typeface="Arial MT"/>
            </a:endParaRPr>
          </a:p>
          <a:p>
            <a:pPr marL="1290955" lvl="2" indent="-82550">
              <a:lnSpc>
                <a:spcPct val="100000"/>
              </a:lnSpc>
              <a:spcBef>
                <a:spcPts val="1130"/>
              </a:spcBef>
              <a:buClr>
                <a:srgbClr val="EB2A2D"/>
              </a:buClr>
              <a:buChar char="•"/>
              <a:tabLst>
                <a:tab pos="1291590" algn="l"/>
              </a:tabLst>
            </a:pPr>
            <a:r>
              <a:rPr sz="1000" spc="5" dirty="0">
                <a:latin typeface="Arial MT"/>
                <a:cs typeface="Arial MT"/>
              </a:rPr>
              <a:t>Capitaliser</a:t>
            </a:r>
            <a:r>
              <a:rPr sz="1000" spc="-10" dirty="0">
                <a:latin typeface="Arial MT"/>
                <a:cs typeface="Arial MT"/>
              </a:rPr>
              <a:t> </a:t>
            </a:r>
            <a:r>
              <a:rPr sz="1000" spc="10" dirty="0">
                <a:latin typeface="Arial MT"/>
                <a:cs typeface="Arial MT"/>
              </a:rPr>
              <a:t>sur</a:t>
            </a:r>
            <a:r>
              <a:rPr sz="1000" spc="-10" dirty="0">
                <a:latin typeface="Arial MT"/>
                <a:cs typeface="Arial MT"/>
              </a:rPr>
              <a:t> </a:t>
            </a:r>
            <a:r>
              <a:rPr sz="1000" spc="5" dirty="0">
                <a:latin typeface="Arial MT"/>
                <a:cs typeface="Arial MT"/>
              </a:rPr>
              <a:t>les</a:t>
            </a:r>
            <a:r>
              <a:rPr sz="1000" spc="-10" dirty="0">
                <a:latin typeface="Arial MT"/>
                <a:cs typeface="Arial MT"/>
              </a:rPr>
              <a:t> </a:t>
            </a:r>
            <a:r>
              <a:rPr sz="1000" spc="10" dirty="0">
                <a:latin typeface="Arial MT"/>
                <a:cs typeface="Arial MT"/>
              </a:rPr>
              <a:t>réactions</a:t>
            </a:r>
            <a:r>
              <a:rPr sz="1000" spc="-15" dirty="0">
                <a:latin typeface="Arial MT"/>
                <a:cs typeface="Arial MT"/>
              </a:rPr>
              <a:t> </a:t>
            </a:r>
            <a:r>
              <a:rPr sz="1000" spc="5" dirty="0">
                <a:latin typeface="Arial MT"/>
                <a:cs typeface="Arial MT"/>
              </a:rPr>
              <a:t>positives</a:t>
            </a:r>
            <a:endParaRPr sz="1000">
              <a:latin typeface="Arial MT"/>
              <a:cs typeface="Arial MT"/>
            </a:endParaRPr>
          </a:p>
          <a:p>
            <a:pPr marL="1306195" lvl="2" indent="-97790">
              <a:lnSpc>
                <a:spcPct val="100000"/>
              </a:lnSpc>
              <a:spcBef>
                <a:spcPts val="990"/>
              </a:spcBef>
              <a:buClr>
                <a:srgbClr val="EB2A2D"/>
              </a:buClr>
              <a:buChar char="•"/>
              <a:tabLst>
                <a:tab pos="1306830" algn="l"/>
              </a:tabLst>
            </a:pPr>
            <a:r>
              <a:rPr sz="1200" dirty="0">
                <a:latin typeface="Arial MT"/>
                <a:cs typeface="Arial MT"/>
              </a:rPr>
              <a:t>Éviter</a:t>
            </a:r>
            <a:r>
              <a:rPr sz="1200" spc="10" dirty="0">
                <a:latin typeface="Arial MT"/>
                <a:cs typeface="Arial MT"/>
              </a:rPr>
              <a:t> </a:t>
            </a:r>
            <a:r>
              <a:rPr sz="1200" spc="5" dirty="0">
                <a:latin typeface="Arial MT"/>
                <a:cs typeface="Arial MT"/>
              </a:rPr>
              <a:t>ou</a:t>
            </a:r>
            <a:r>
              <a:rPr sz="1200" dirty="0">
                <a:latin typeface="Arial MT"/>
                <a:cs typeface="Arial MT"/>
              </a:rPr>
              <a:t> traiter</a:t>
            </a:r>
            <a:r>
              <a:rPr sz="1200" spc="10" dirty="0">
                <a:latin typeface="Arial MT"/>
                <a:cs typeface="Arial MT"/>
              </a:rPr>
              <a:t> </a:t>
            </a:r>
            <a:r>
              <a:rPr sz="1200" spc="5" dirty="0">
                <a:latin typeface="Arial MT"/>
                <a:cs typeface="Arial MT"/>
              </a:rPr>
              <a:t>les réactions négatives</a:t>
            </a:r>
            <a:endParaRPr sz="1200">
              <a:latin typeface="Arial MT"/>
              <a:cs typeface="Arial MT"/>
            </a:endParaRPr>
          </a:p>
          <a:p>
            <a:pPr marL="1290955" lvl="2" indent="-82550">
              <a:lnSpc>
                <a:spcPct val="100000"/>
              </a:lnSpc>
              <a:spcBef>
                <a:spcPts val="1020"/>
              </a:spcBef>
              <a:buClr>
                <a:srgbClr val="EB2A2D"/>
              </a:buClr>
              <a:buChar char="•"/>
              <a:tabLst>
                <a:tab pos="1291590" algn="l"/>
              </a:tabLst>
            </a:pPr>
            <a:r>
              <a:rPr sz="1000" dirty="0">
                <a:latin typeface="Arial MT"/>
                <a:cs typeface="Arial MT"/>
              </a:rPr>
              <a:t>Identifier</a:t>
            </a:r>
            <a:r>
              <a:rPr sz="1000" spc="15" dirty="0">
                <a:latin typeface="Arial MT"/>
                <a:cs typeface="Arial MT"/>
              </a:rPr>
              <a:t> </a:t>
            </a:r>
            <a:r>
              <a:rPr sz="1000" spc="5" dirty="0">
                <a:latin typeface="Arial MT"/>
                <a:cs typeface="Arial MT"/>
              </a:rPr>
              <a:t>les</a:t>
            </a:r>
            <a:r>
              <a:rPr sz="1000" spc="10" dirty="0">
                <a:latin typeface="Arial MT"/>
                <a:cs typeface="Arial MT"/>
              </a:rPr>
              <a:t> </a:t>
            </a:r>
            <a:r>
              <a:rPr sz="1000" spc="5" dirty="0">
                <a:latin typeface="Arial MT"/>
                <a:cs typeface="Arial MT"/>
              </a:rPr>
              <a:t>objectifs</a:t>
            </a:r>
            <a:r>
              <a:rPr sz="1000" spc="10" dirty="0">
                <a:latin typeface="Arial MT"/>
                <a:cs typeface="Arial MT"/>
              </a:rPr>
              <a:t> </a:t>
            </a:r>
            <a:r>
              <a:rPr sz="1000" spc="5" dirty="0">
                <a:latin typeface="Arial MT"/>
                <a:cs typeface="Arial MT"/>
              </a:rPr>
              <a:t>conflictuels </a:t>
            </a:r>
            <a:r>
              <a:rPr sz="1000" spc="10" dirty="0">
                <a:latin typeface="Arial MT"/>
                <a:cs typeface="Arial MT"/>
              </a:rPr>
              <a:t>ou concurrents</a:t>
            </a:r>
            <a:endParaRPr sz="1000">
              <a:latin typeface="Arial MT"/>
              <a:cs typeface="Arial MT"/>
            </a:endParaRPr>
          </a:p>
          <a:p>
            <a:pPr marL="580390" lvl="2">
              <a:lnSpc>
                <a:spcPct val="100000"/>
              </a:lnSpc>
              <a:spcBef>
                <a:spcPts val="20"/>
              </a:spcBef>
              <a:buChar char="•"/>
            </a:pPr>
            <a:endParaRPr sz="950"/>
          </a:p>
          <a:p>
            <a:pPr marL="1290955" lvl="2" indent="-82550">
              <a:lnSpc>
                <a:spcPct val="100000"/>
              </a:lnSpc>
              <a:buClr>
                <a:srgbClr val="EB2A2D"/>
              </a:buClr>
              <a:buChar char="•"/>
              <a:tabLst>
                <a:tab pos="1291590" algn="l"/>
              </a:tabLst>
            </a:pPr>
            <a:r>
              <a:rPr sz="1000" spc="5" dirty="0">
                <a:latin typeface="Arial MT"/>
                <a:cs typeface="Arial MT"/>
              </a:rPr>
              <a:t>Élaborer</a:t>
            </a:r>
            <a:r>
              <a:rPr sz="1000" spc="10" dirty="0">
                <a:latin typeface="Arial MT"/>
                <a:cs typeface="Arial MT"/>
              </a:rPr>
              <a:t> </a:t>
            </a:r>
            <a:r>
              <a:rPr sz="1000" spc="5" dirty="0">
                <a:latin typeface="Arial MT"/>
                <a:cs typeface="Arial MT"/>
              </a:rPr>
              <a:t>une </a:t>
            </a:r>
            <a:r>
              <a:rPr sz="1000" spc="10" dirty="0">
                <a:latin typeface="Arial MT"/>
                <a:cs typeface="Arial MT"/>
              </a:rPr>
              <a:t>stratégie</a:t>
            </a:r>
            <a:r>
              <a:rPr sz="1000" spc="-5" dirty="0">
                <a:latin typeface="Arial MT"/>
                <a:cs typeface="Arial MT"/>
              </a:rPr>
              <a:t> </a:t>
            </a:r>
            <a:r>
              <a:rPr sz="1000" spc="5" dirty="0">
                <a:latin typeface="Arial MT"/>
                <a:cs typeface="Arial MT"/>
              </a:rPr>
              <a:t>pour </a:t>
            </a:r>
            <a:r>
              <a:rPr sz="1000" spc="10" dirty="0">
                <a:latin typeface="Arial MT"/>
                <a:cs typeface="Arial MT"/>
              </a:rPr>
              <a:t>résoudre</a:t>
            </a:r>
            <a:r>
              <a:rPr sz="1000" spc="5" dirty="0">
                <a:latin typeface="Arial MT"/>
                <a:cs typeface="Arial MT"/>
              </a:rPr>
              <a:t> les</a:t>
            </a:r>
            <a:r>
              <a:rPr sz="1000" dirty="0">
                <a:latin typeface="Arial MT"/>
                <a:cs typeface="Arial MT"/>
              </a:rPr>
              <a:t> </a:t>
            </a:r>
            <a:r>
              <a:rPr sz="1000" spc="5" dirty="0">
                <a:latin typeface="Arial MT"/>
                <a:cs typeface="Arial MT"/>
              </a:rPr>
              <a:t>problèmes</a:t>
            </a:r>
            <a:endParaRPr sz="1000">
              <a:latin typeface="Arial MT"/>
              <a:cs typeface="Arial MT"/>
            </a:endParaRPr>
          </a:p>
        </p:txBody>
      </p:sp>
      <p:sp>
        <p:nvSpPr>
          <p:cNvPr id="5" name="object 5"/>
          <p:cNvSpPr txBox="1">
            <a:spLocks noGrp="1"/>
          </p:cNvSpPr>
          <p:nvPr>
            <p:ph type="title"/>
          </p:nvPr>
        </p:nvSpPr>
        <p:spPr>
          <a:xfrm>
            <a:off x="956268" y="249874"/>
            <a:ext cx="4606332" cy="325089"/>
          </a:xfrm>
          <a:prstGeom prst="rect">
            <a:avLst/>
          </a:prstGeom>
        </p:spPr>
        <p:txBody>
          <a:bodyPr vert="horz" wrap="square" lIns="0" tIns="17145" rIns="0" bIns="0" rtlCol="0">
            <a:spAutoFit/>
          </a:bodyPr>
          <a:lstStyle/>
          <a:p>
            <a:pPr marL="12700">
              <a:lnSpc>
                <a:spcPct val="100000"/>
              </a:lnSpc>
              <a:spcBef>
                <a:spcPts val="135"/>
              </a:spcBef>
            </a:pPr>
            <a:r>
              <a:rPr sz="2000" b="1" spc="10" dirty="0"/>
              <a:t>Gestion </a:t>
            </a:r>
            <a:r>
              <a:rPr sz="2000" b="1" spc="15" dirty="0"/>
              <a:t>des</a:t>
            </a:r>
            <a:r>
              <a:rPr sz="2000" b="1" dirty="0"/>
              <a:t> </a:t>
            </a:r>
            <a:r>
              <a:rPr sz="2000" b="1" spc="10" dirty="0"/>
              <a:t>parties</a:t>
            </a:r>
            <a:r>
              <a:rPr sz="2000" b="1" spc="-5" dirty="0"/>
              <a:t> </a:t>
            </a:r>
            <a:r>
              <a:rPr sz="2000" b="1" spc="10" dirty="0"/>
              <a:t>prenantes</a:t>
            </a:r>
            <a:endParaRPr sz="20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980867" y="1265715"/>
            <a:ext cx="7117715" cy="3792220"/>
          </a:xfrm>
          <a:prstGeom prst="rect">
            <a:avLst/>
          </a:prstGeom>
        </p:spPr>
        <p:txBody>
          <a:bodyPr vert="horz" wrap="square" lIns="0" tIns="16510" rIns="0" bIns="0" rtlCol="0">
            <a:spAutoFit/>
          </a:bodyPr>
          <a:lstStyle/>
          <a:p>
            <a:pPr marL="234315" indent="-222250">
              <a:lnSpc>
                <a:spcPct val="100000"/>
              </a:lnSpc>
              <a:spcBef>
                <a:spcPts val="130"/>
              </a:spcBef>
              <a:buClr>
                <a:srgbClr val="EB2A2D"/>
              </a:buClr>
              <a:buChar char="►"/>
              <a:tabLst>
                <a:tab pos="234950" algn="l"/>
              </a:tabLst>
            </a:pPr>
            <a:r>
              <a:rPr sz="1350" spc="5" dirty="0">
                <a:latin typeface="Arial MT"/>
                <a:cs typeface="Arial MT"/>
              </a:rPr>
              <a:t>Utilisé </a:t>
            </a:r>
            <a:r>
              <a:rPr sz="1350" spc="10" dirty="0">
                <a:latin typeface="Arial MT"/>
                <a:cs typeface="Arial MT"/>
              </a:rPr>
              <a:t>pendant </a:t>
            </a:r>
            <a:r>
              <a:rPr sz="1350" spc="5" dirty="0">
                <a:latin typeface="Arial MT"/>
                <a:cs typeface="Arial MT"/>
              </a:rPr>
              <a:t>la</a:t>
            </a:r>
            <a:r>
              <a:rPr sz="1350" spc="10" dirty="0">
                <a:latin typeface="Arial MT"/>
                <a:cs typeface="Arial MT"/>
              </a:rPr>
              <a:t> phase </a:t>
            </a:r>
            <a:r>
              <a:rPr sz="1350" spc="15" dirty="0">
                <a:latin typeface="Arial MT"/>
                <a:cs typeface="Arial MT"/>
              </a:rPr>
              <a:t>de</a:t>
            </a:r>
            <a:r>
              <a:rPr sz="1350" spc="10" dirty="0">
                <a:latin typeface="Arial MT"/>
                <a:cs typeface="Arial MT"/>
              </a:rPr>
              <a:t> vision (A) pour </a:t>
            </a:r>
            <a:r>
              <a:rPr sz="1350" spc="5" dirty="0">
                <a:latin typeface="Arial MT"/>
                <a:cs typeface="Arial MT"/>
              </a:rPr>
              <a:t>identifier</a:t>
            </a:r>
            <a:r>
              <a:rPr sz="1350" spc="10" dirty="0">
                <a:latin typeface="Arial MT"/>
                <a:cs typeface="Arial MT"/>
              </a:rPr>
              <a:t> les acteurs clés </a:t>
            </a:r>
            <a:r>
              <a:rPr sz="1350" spc="15" dirty="0">
                <a:latin typeface="Arial MT"/>
                <a:cs typeface="Arial MT"/>
              </a:rPr>
              <a:t>de</a:t>
            </a:r>
            <a:r>
              <a:rPr sz="1350" spc="10" dirty="0">
                <a:latin typeface="Arial MT"/>
                <a:cs typeface="Arial MT"/>
              </a:rPr>
              <a:t> l'engagement </a:t>
            </a:r>
            <a:r>
              <a:rPr sz="1350" spc="15" dirty="0">
                <a:solidFill>
                  <a:srgbClr val="EB2A2D"/>
                </a:solidFill>
                <a:latin typeface="Arial MT"/>
                <a:cs typeface="Arial MT"/>
              </a:rPr>
              <a:t>►</a:t>
            </a:r>
            <a:endParaRPr sz="1350">
              <a:latin typeface="Arial MT"/>
              <a:cs typeface="Arial MT"/>
            </a:endParaRPr>
          </a:p>
          <a:p>
            <a:pPr marL="358140" marR="5080" indent="-346075">
              <a:lnSpc>
                <a:spcPct val="148100"/>
              </a:lnSpc>
              <a:spcBef>
                <a:spcPts val="600"/>
              </a:spcBef>
            </a:pPr>
            <a:r>
              <a:rPr sz="1350" spc="5" dirty="0">
                <a:latin typeface="Arial MT"/>
                <a:cs typeface="Arial MT"/>
              </a:rPr>
              <a:t>Différentes parties </a:t>
            </a:r>
            <a:r>
              <a:rPr sz="1350" spc="10" dirty="0">
                <a:latin typeface="Arial MT"/>
                <a:cs typeface="Arial MT"/>
              </a:rPr>
              <a:t>prenantes peuvent être découvertes </a:t>
            </a:r>
            <a:r>
              <a:rPr sz="1350" spc="15" dirty="0">
                <a:latin typeface="Arial MT"/>
                <a:cs typeface="Arial MT"/>
              </a:rPr>
              <a:t>au </a:t>
            </a:r>
            <a:r>
              <a:rPr sz="1350" spc="5" dirty="0">
                <a:latin typeface="Arial MT"/>
                <a:cs typeface="Arial MT"/>
              </a:rPr>
              <a:t>fur </a:t>
            </a:r>
            <a:r>
              <a:rPr sz="1350" spc="10" dirty="0">
                <a:latin typeface="Arial MT"/>
                <a:cs typeface="Arial MT"/>
              </a:rPr>
              <a:t>et </a:t>
            </a:r>
            <a:r>
              <a:rPr sz="1350" spc="15" dirty="0">
                <a:latin typeface="Arial MT"/>
                <a:cs typeface="Arial MT"/>
              </a:rPr>
              <a:t>à mesure de </a:t>
            </a:r>
            <a:r>
              <a:rPr sz="1350" spc="10" dirty="0">
                <a:latin typeface="Arial MT"/>
                <a:cs typeface="Arial MT"/>
              </a:rPr>
              <a:t>l'engagement </a:t>
            </a:r>
            <a:r>
              <a:rPr sz="1350" spc="-365" dirty="0">
                <a:latin typeface="Arial MT"/>
                <a:cs typeface="Arial MT"/>
              </a:rPr>
              <a:t> </a:t>
            </a:r>
            <a:r>
              <a:rPr sz="1350" spc="10" dirty="0">
                <a:latin typeface="Arial MT"/>
                <a:cs typeface="Arial MT"/>
              </a:rPr>
              <a:t>progresse</a:t>
            </a:r>
            <a:r>
              <a:rPr sz="1350" spc="5" dirty="0">
                <a:latin typeface="Arial MT"/>
                <a:cs typeface="Arial MT"/>
              </a:rPr>
              <a:t> </a:t>
            </a:r>
            <a:r>
              <a:rPr sz="1350" spc="15" dirty="0">
                <a:latin typeface="Arial MT"/>
                <a:cs typeface="Arial MT"/>
              </a:rPr>
              <a:t>à</a:t>
            </a:r>
            <a:r>
              <a:rPr sz="1350" spc="5" dirty="0">
                <a:latin typeface="Arial MT"/>
                <a:cs typeface="Arial MT"/>
              </a:rPr>
              <a:t> travers</a:t>
            </a:r>
            <a:r>
              <a:rPr sz="1350" spc="15" dirty="0">
                <a:latin typeface="Arial MT"/>
                <a:cs typeface="Arial MT"/>
              </a:rPr>
              <a:t> </a:t>
            </a:r>
            <a:r>
              <a:rPr sz="1350" spc="10" dirty="0">
                <a:latin typeface="Arial MT"/>
                <a:cs typeface="Arial MT"/>
              </a:rPr>
              <a:t>les</a:t>
            </a:r>
            <a:r>
              <a:rPr sz="1350" spc="5" dirty="0">
                <a:latin typeface="Arial MT"/>
                <a:cs typeface="Arial MT"/>
              </a:rPr>
              <a:t> </a:t>
            </a:r>
            <a:r>
              <a:rPr sz="1350" spc="10" dirty="0">
                <a:latin typeface="Arial MT"/>
                <a:cs typeface="Arial MT"/>
              </a:rPr>
              <a:t>phases</a:t>
            </a:r>
            <a:r>
              <a:rPr sz="1350" spc="5" dirty="0">
                <a:latin typeface="Arial MT"/>
                <a:cs typeface="Arial MT"/>
              </a:rPr>
              <a:t> </a:t>
            </a:r>
            <a:r>
              <a:rPr sz="1350" spc="20" dirty="0">
                <a:latin typeface="Arial MT"/>
                <a:cs typeface="Arial MT"/>
              </a:rPr>
              <a:t>ADM</a:t>
            </a:r>
            <a:r>
              <a:rPr sz="1350" spc="10" dirty="0">
                <a:latin typeface="Arial MT"/>
                <a:cs typeface="Arial MT"/>
              </a:rPr>
              <a:t> </a:t>
            </a:r>
            <a:r>
              <a:rPr sz="1350" spc="-520" dirty="0">
                <a:solidFill>
                  <a:srgbClr val="EB2A2D"/>
                </a:solidFill>
                <a:latin typeface="Arial MT"/>
                <a:cs typeface="Arial MT"/>
              </a:rPr>
              <a:t>■</a:t>
            </a:r>
            <a:endParaRPr sz="1350">
              <a:latin typeface="Arial MT"/>
              <a:cs typeface="Arial MT"/>
            </a:endParaRPr>
          </a:p>
          <a:p>
            <a:pPr marL="357505" marR="4606925">
              <a:lnSpc>
                <a:spcPts val="2810"/>
              </a:lnSpc>
              <a:spcBef>
                <a:spcPts val="280"/>
              </a:spcBef>
            </a:pPr>
            <a:r>
              <a:rPr sz="1350" spc="10" dirty="0">
                <a:latin typeface="Arial MT"/>
                <a:cs typeface="Arial MT"/>
              </a:rPr>
              <a:t>Opportunités et solutions </a:t>
            </a:r>
            <a:r>
              <a:rPr sz="1350" spc="-520" dirty="0">
                <a:solidFill>
                  <a:srgbClr val="EB2A2D"/>
                </a:solidFill>
                <a:latin typeface="Arial MT"/>
                <a:cs typeface="Arial MT"/>
              </a:rPr>
              <a:t>■ </a:t>
            </a:r>
            <a:r>
              <a:rPr sz="1350" spc="-365" dirty="0">
                <a:solidFill>
                  <a:srgbClr val="EB2A2D"/>
                </a:solidFill>
                <a:latin typeface="Arial MT"/>
                <a:cs typeface="Arial MT"/>
              </a:rPr>
              <a:t> </a:t>
            </a:r>
            <a:r>
              <a:rPr sz="1350" spc="5" dirty="0">
                <a:latin typeface="Arial MT"/>
                <a:cs typeface="Arial MT"/>
              </a:rPr>
              <a:t>Planification</a:t>
            </a:r>
            <a:r>
              <a:rPr sz="1350" spc="25" dirty="0">
                <a:latin typeface="Arial MT"/>
                <a:cs typeface="Arial MT"/>
              </a:rPr>
              <a:t> </a:t>
            </a:r>
            <a:r>
              <a:rPr sz="1350" spc="15" dirty="0">
                <a:latin typeface="Arial MT"/>
                <a:cs typeface="Arial MT"/>
              </a:rPr>
              <a:t>de</a:t>
            </a:r>
            <a:r>
              <a:rPr sz="1350" spc="5" dirty="0">
                <a:latin typeface="Arial MT"/>
                <a:cs typeface="Arial MT"/>
              </a:rPr>
              <a:t> la </a:t>
            </a:r>
            <a:r>
              <a:rPr sz="1350" spc="10" dirty="0">
                <a:latin typeface="Arial MT"/>
                <a:cs typeface="Arial MT"/>
              </a:rPr>
              <a:t>migration</a:t>
            </a:r>
            <a:endParaRPr sz="1350">
              <a:latin typeface="Arial MT"/>
              <a:cs typeface="Arial MT"/>
            </a:endParaRPr>
          </a:p>
          <a:p>
            <a:pPr marL="511809" lvl="1" indent="-154940">
              <a:lnSpc>
                <a:spcPct val="100000"/>
              </a:lnSpc>
              <a:spcBef>
                <a:spcPts val="885"/>
              </a:spcBef>
              <a:buClr>
                <a:srgbClr val="EB2A2D"/>
              </a:buClr>
              <a:buChar char="■"/>
              <a:tabLst>
                <a:tab pos="512445" algn="l"/>
              </a:tabLst>
            </a:pPr>
            <a:r>
              <a:rPr sz="1350" spc="10" dirty="0">
                <a:latin typeface="Arial MT"/>
                <a:cs typeface="Arial MT"/>
              </a:rPr>
              <a:t>Gestion des</a:t>
            </a:r>
            <a:r>
              <a:rPr sz="1350" spc="5" dirty="0">
                <a:latin typeface="Arial MT"/>
                <a:cs typeface="Arial MT"/>
              </a:rPr>
              <a:t> </a:t>
            </a:r>
            <a:r>
              <a:rPr sz="1350" spc="15" dirty="0">
                <a:latin typeface="Arial MT"/>
                <a:cs typeface="Arial MT"/>
              </a:rPr>
              <a:t>changements</a:t>
            </a:r>
            <a:r>
              <a:rPr sz="1350" spc="5" dirty="0">
                <a:latin typeface="Arial MT"/>
                <a:cs typeface="Arial MT"/>
              </a:rPr>
              <a:t> d'architecture</a:t>
            </a:r>
            <a:endParaRPr sz="1350">
              <a:latin typeface="Arial MT"/>
              <a:cs typeface="Arial MT"/>
            </a:endParaRPr>
          </a:p>
          <a:p>
            <a:pPr lvl="1">
              <a:lnSpc>
                <a:spcPct val="100000"/>
              </a:lnSpc>
              <a:spcBef>
                <a:spcPts val="55"/>
              </a:spcBef>
              <a:buChar char="■"/>
            </a:pPr>
            <a:endParaRPr sz="1150">
              <a:latin typeface="Arial MT"/>
              <a:cs typeface="Arial MT"/>
            </a:endParaRPr>
          </a:p>
          <a:p>
            <a:pPr marL="234315" indent="-222250">
              <a:lnSpc>
                <a:spcPct val="100000"/>
              </a:lnSpc>
              <a:buClr>
                <a:srgbClr val="EB2A2D"/>
              </a:buClr>
              <a:buChar char="►"/>
              <a:tabLst>
                <a:tab pos="234950" algn="l"/>
              </a:tabLst>
            </a:pPr>
            <a:r>
              <a:rPr sz="1350" spc="15" dirty="0">
                <a:latin typeface="Arial MT"/>
                <a:cs typeface="Arial MT"/>
              </a:rPr>
              <a:t>Le</a:t>
            </a:r>
            <a:r>
              <a:rPr sz="1350" spc="5" dirty="0">
                <a:latin typeface="Arial MT"/>
                <a:cs typeface="Arial MT"/>
              </a:rPr>
              <a:t> </a:t>
            </a:r>
            <a:r>
              <a:rPr sz="1350" spc="15" dirty="0">
                <a:latin typeface="Arial MT"/>
                <a:cs typeface="Arial MT"/>
              </a:rPr>
              <a:t>TOGAF</a:t>
            </a:r>
            <a:r>
              <a:rPr sz="1350" spc="10" dirty="0">
                <a:latin typeface="Arial MT"/>
                <a:cs typeface="Arial MT"/>
              </a:rPr>
              <a:t> </a:t>
            </a:r>
            <a:r>
              <a:rPr sz="1350" spc="20" dirty="0">
                <a:latin typeface="Arial MT"/>
                <a:cs typeface="Arial MT"/>
              </a:rPr>
              <a:t>ADM</a:t>
            </a:r>
            <a:r>
              <a:rPr sz="1350" spc="15" dirty="0">
                <a:latin typeface="Arial MT"/>
                <a:cs typeface="Arial MT"/>
              </a:rPr>
              <a:t> </a:t>
            </a:r>
            <a:r>
              <a:rPr sz="1350" spc="5" dirty="0">
                <a:latin typeface="Arial MT"/>
                <a:cs typeface="Arial MT"/>
              </a:rPr>
              <a:t>identifie </a:t>
            </a:r>
            <a:r>
              <a:rPr sz="1350" spc="15" dirty="0">
                <a:latin typeface="Arial MT"/>
                <a:cs typeface="Arial MT"/>
              </a:rPr>
              <a:t>spécifiquement</a:t>
            </a:r>
            <a:r>
              <a:rPr sz="1350" dirty="0">
                <a:latin typeface="Arial MT"/>
                <a:cs typeface="Arial MT"/>
              </a:rPr>
              <a:t> </a:t>
            </a:r>
            <a:r>
              <a:rPr sz="1350" spc="15" dirty="0">
                <a:latin typeface="Arial MT"/>
                <a:cs typeface="Arial MT"/>
              </a:rPr>
              <a:t>ce</a:t>
            </a:r>
            <a:r>
              <a:rPr sz="1350" spc="10" dirty="0">
                <a:latin typeface="Arial MT"/>
                <a:cs typeface="Arial MT"/>
              </a:rPr>
              <a:t> problème</a:t>
            </a:r>
            <a:r>
              <a:rPr sz="1350" spc="5" dirty="0">
                <a:latin typeface="Arial MT"/>
                <a:cs typeface="Arial MT"/>
              </a:rPr>
              <a:t> </a:t>
            </a:r>
            <a:r>
              <a:rPr sz="1350" spc="15" dirty="0">
                <a:latin typeface="Arial MT"/>
                <a:cs typeface="Arial MT"/>
              </a:rPr>
              <a:t>à</a:t>
            </a:r>
            <a:r>
              <a:rPr sz="1350" spc="10" dirty="0">
                <a:latin typeface="Arial MT"/>
                <a:cs typeface="Arial MT"/>
              </a:rPr>
              <a:t> </a:t>
            </a:r>
            <a:r>
              <a:rPr sz="1350" spc="5" dirty="0">
                <a:latin typeface="Arial MT"/>
                <a:cs typeface="Arial MT"/>
              </a:rPr>
              <a:t>travers</a:t>
            </a:r>
            <a:r>
              <a:rPr sz="1350" spc="15" dirty="0">
                <a:latin typeface="Arial MT"/>
                <a:cs typeface="Arial MT"/>
              </a:rPr>
              <a:t> </a:t>
            </a:r>
            <a:r>
              <a:rPr sz="1350" spc="10" dirty="0">
                <a:latin typeface="Arial MT"/>
                <a:cs typeface="Arial MT"/>
              </a:rPr>
              <a:t>des</a:t>
            </a:r>
            <a:r>
              <a:rPr sz="1350" spc="5" dirty="0">
                <a:latin typeface="Arial MT"/>
                <a:cs typeface="Arial MT"/>
              </a:rPr>
              <a:t> </a:t>
            </a:r>
            <a:r>
              <a:rPr sz="1350" spc="15" dirty="0">
                <a:latin typeface="Arial MT"/>
                <a:cs typeface="Arial MT"/>
              </a:rPr>
              <a:t>concepts</a:t>
            </a:r>
            <a:r>
              <a:rPr sz="1350" spc="10" dirty="0">
                <a:latin typeface="Arial MT"/>
                <a:cs typeface="Arial MT"/>
              </a:rPr>
              <a:t> </a:t>
            </a:r>
            <a:r>
              <a:rPr sz="1350" spc="5" dirty="0">
                <a:latin typeface="Arial MT"/>
                <a:cs typeface="Arial MT"/>
              </a:rPr>
              <a:t>:</a:t>
            </a:r>
            <a:endParaRPr sz="1350">
              <a:latin typeface="Arial MT"/>
              <a:cs typeface="Arial MT"/>
            </a:endParaRPr>
          </a:p>
          <a:p>
            <a:pPr marL="518159" lvl="1" indent="-161290">
              <a:lnSpc>
                <a:spcPct val="100000"/>
              </a:lnSpc>
              <a:spcBef>
                <a:spcPts val="640"/>
              </a:spcBef>
              <a:buClr>
                <a:srgbClr val="EB2A2D"/>
              </a:buClr>
              <a:buChar char="■"/>
              <a:tabLst>
                <a:tab pos="518795" algn="l"/>
              </a:tabLst>
            </a:pPr>
            <a:r>
              <a:rPr sz="1400" spc="10" dirty="0">
                <a:latin typeface="Arial MT"/>
                <a:cs typeface="Arial MT"/>
              </a:rPr>
              <a:t>Parties</a:t>
            </a:r>
            <a:r>
              <a:rPr sz="1400" spc="-10" dirty="0">
                <a:latin typeface="Arial MT"/>
                <a:cs typeface="Arial MT"/>
              </a:rPr>
              <a:t> </a:t>
            </a:r>
            <a:r>
              <a:rPr sz="1400" spc="10" dirty="0">
                <a:latin typeface="Arial MT"/>
                <a:cs typeface="Arial MT"/>
              </a:rPr>
              <a:t>prenantes</a:t>
            </a:r>
            <a:endParaRPr sz="1400">
              <a:latin typeface="Arial MT"/>
              <a:cs typeface="Arial MT"/>
            </a:endParaRPr>
          </a:p>
          <a:p>
            <a:pPr lvl="1">
              <a:lnSpc>
                <a:spcPct val="100000"/>
              </a:lnSpc>
              <a:spcBef>
                <a:spcPts val="40"/>
              </a:spcBef>
              <a:buChar char="■"/>
            </a:pPr>
            <a:endParaRPr sz="1250">
              <a:latin typeface="Arial MT"/>
              <a:cs typeface="Arial MT"/>
            </a:endParaRPr>
          </a:p>
          <a:p>
            <a:pPr marL="494665" lvl="1" indent="-137795">
              <a:lnSpc>
                <a:spcPct val="100000"/>
              </a:lnSpc>
              <a:buClr>
                <a:srgbClr val="EB2A2D"/>
              </a:buClr>
              <a:buChar char="■"/>
              <a:tabLst>
                <a:tab pos="495300" algn="l"/>
              </a:tabLst>
            </a:pPr>
            <a:r>
              <a:rPr sz="1200" spc="5" dirty="0">
                <a:latin typeface="Arial MT"/>
                <a:cs typeface="Arial MT"/>
              </a:rPr>
              <a:t>Préoccupations</a:t>
            </a:r>
            <a:endParaRPr sz="1200">
              <a:latin typeface="Arial MT"/>
              <a:cs typeface="Arial MT"/>
            </a:endParaRPr>
          </a:p>
          <a:p>
            <a:pPr lvl="1">
              <a:lnSpc>
                <a:spcPct val="100000"/>
              </a:lnSpc>
              <a:buChar char="■"/>
            </a:pPr>
            <a:endParaRPr sz="1050">
              <a:latin typeface="Arial MT"/>
              <a:cs typeface="Arial MT"/>
            </a:endParaRPr>
          </a:p>
          <a:p>
            <a:pPr marL="511809" lvl="1" indent="-154940">
              <a:lnSpc>
                <a:spcPct val="100000"/>
              </a:lnSpc>
              <a:buClr>
                <a:srgbClr val="EB2A2D"/>
              </a:buClr>
              <a:buChar char="■"/>
              <a:tabLst>
                <a:tab pos="512445" algn="l"/>
              </a:tabLst>
            </a:pPr>
            <a:r>
              <a:rPr sz="1350" spc="10" dirty="0">
                <a:latin typeface="Arial MT"/>
                <a:cs typeface="Arial MT"/>
              </a:rPr>
              <a:t>Vues</a:t>
            </a:r>
            <a:endParaRPr sz="1350">
              <a:latin typeface="Arial MT"/>
              <a:cs typeface="Arial MT"/>
            </a:endParaRPr>
          </a:p>
          <a:p>
            <a:pPr lvl="1">
              <a:lnSpc>
                <a:spcPct val="100000"/>
              </a:lnSpc>
              <a:spcBef>
                <a:spcPts val="20"/>
              </a:spcBef>
              <a:buChar char="■"/>
            </a:pPr>
            <a:endParaRPr sz="1300">
              <a:latin typeface="Arial MT"/>
              <a:cs typeface="Arial MT"/>
            </a:endParaRPr>
          </a:p>
          <a:p>
            <a:pPr marL="511809" lvl="1" indent="-154940">
              <a:lnSpc>
                <a:spcPct val="100000"/>
              </a:lnSpc>
              <a:buClr>
                <a:srgbClr val="EB2A2D"/>
              </a:buClr>
              <a:buChar char="■"/>
              <a:tabLst>
                <a:tab pos="512445" algn="l"/>
              </a:tabLst>
            </a:pPr>
            <a:r>
              <a:rPr sz="1350" spc="10" dirty="0">
                <a:latin typeface="Arial MT"/>
                <a:cs typeface="Arial MT"/>
              </a:rPr>
              <a:t>Points</a:t>
            </a:r>
            <a:r>
              <a:rPr sz="1350" spc="-15" dirty="0">
                <a:latin typeface="Arial MT"/>
                <a:cs typeface="Arial MT"/>
              </a:rPr>
              <a:t> </a:t>
            </a:r>
            <a:r>
              <a:rPr sz="1350" spc="15" dirty="0">
                <a:latin typeface="Arial MT"/>
                <a:cs typeface="Arial MT"/>
              </a:rPr>
              <a:t>de</a:t>
            </a:r>
            <a:r>
              <a:rPr sz="1350" spc="-25" dirty="0">
                <a:latin typeface="Arial MT"/>
                <a:cs typeface="Arial MT"/>
              </a:rPr>
              <a:t> </a:t>
            </a:r>
            <a:r>
              <a:rPr sz="1350" spc="15" dirty="0">
                <a:latin typeface="Arial MT"/>
                <a:cs typeface="Arial MT"/>
              </a:rPr>
              <a:t>vue</a:t>
            </a:r>
            <a:endParaRPr sz="13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26</a:t>
            </a:fld>
            <a:r>
              <a:rPr dirty="0"/>
              <a:t> </a:t>
            </a:r>
            <a:r>
              <a:rPr spc="10" dirty="0"/>
              <a:t>sur</a:t>
            </a:r>
            <a:r>
              <a:rPr dirty="0"/>
              <a:t> </a:t>
            </a:r>
            <a:r>
              <a:rPr spc="5" dirty="0"/>
              <a:t>40</a:t>
            </a:r>
          </a:p>
        </p:txBody>
      </p:sp>
      <p:sp>
        <p:nvSpPr>
          <p:cNvPr id="4" name="object 4"/>
          <p:cNvSpPr txBox="1">
            <a:spLocks noGrp="1"/>
          </p:cNvSpPr>
          <p:nvPr>
            <p:ph type="title"/>
          </p:nvPr>
        </p:nvSpPr>
        <p:spPr>
          <a:xfrm>
            <a:off x="956268" y="252776"/>
            <a:ext cx="5444532" cy="323807"/>
          </a:xfrm>
          <a:prstGeom prst="rect">
            <a:avLst/>
          </a:prstGeom>
        </p:spPr>
        <p:txBody>
          <a:bodyPr vert="horz" wrap="square" lIns="0" tIns="15875" rIns="0" bIns="0" rtlCol="0">
            <a:spAutoFit/>
          </a:bodyPr>
          <a:lstStyle/>
          <a:p>
            <a:pPr marL="12700">
              <a:lnSpc>
                <a:spcPct val="100000"/>
              </a:lnSpc>
              <a:spcBef>
                <a:spcPts val="125"/>
              </a:spcBef>
            </a:pPr>
            <a:r>
              <a:rPr sz="2000" b="1" spc="5" dirty="0"/>
              <a:t>Approche</a:t>
            </a:r>
            <a:r>
              <a:rPr sz="2000" b="1" spc="25" dirty="0"/>
              <a:t> </a:t>
            </a:r>
            <a:r>
              <a:rPr sz="2000" b="1" spc="10" dirty="0"/>
              <a:t>de</a:t>
            </a:r>
            <a:r>
              <a:rPr sz="2000" b="1" spc="5" dirty="0"/>
              <a:t> gestion </a:t>
            </a:r>
            <a:r>
              <a:rPr sz="2000" b="1" spc="10" dirty="0"/>
              <a:t>des </a:t>
            </a:r>
            <a:r>
              <a:rPr sz="2000" b="1" spc="5" dirty="0"/>
              <a:t>parties prenantes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794181" y="2968068"/>
            <a:ext cx="2683510"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Classer</a:t>
            </a:r>
            <a:r>
              <a:rPr sz="1100" dirty="0">
                <a:latin typeface="Arial MT"/>
                <a:cs typeface="Arial MT"/>
              </a:rPr>
              <a:t> </a:t>
            </a:r>
            <a:r>
              <a:rPr sz="1100" spc="-5" dirty="0">
                <a:latin typeface="Arial MT"/>
                <a:cs typeface="Arial MT"/>
              </a:rPr>
              <a:t>les</a:t>
            </a:r>
            <a:r>
              <a:rPr sz="1100" dirty="0">
                <a:latin typeface="Arial MT"/>
                <a:cs typeface="Arial MT"/>
              </a:rPr>
              <a:t> </a:t>
            </a:r>
            <a:r>
              <a:rPr sz="1100" spc="-10" dirty="0">
                <a:latin typeface="Arial MT"/>
                <a:cs typeface="Arial MT"/>
              </a:rPr>
              <a:t>positions</a:t>
            </a:r>
            <a:r>
              <a:rPr sz="1100" spc="-5" dirty="0">
                <a:latin typeface="Arial MT"/>
                <a:cs typeface="Arial MT"/>
              </a:rPr>
              <a:t> des</a:t>
            </a:r>
            <a:r>
              <a:rPr sz="1100" dirty="0">
                <a:latin typeface="Arial MT"/>
                <a:cs typeface="Arial MT"/>
              </a:rPr>
              <a:t> </a:t>
            </a:r>
            <a:r>
              <a:rPr sz="1100" spc="-5" dirty="0">
                <a:latin typeface="Arial MT"/>
                <a:cs typeface="Arial MT"/>
              </a:rPr>
              <a:t>parties</a:t>
            </a:r>
            <a:r>
              <a:rPr sz="1100" dirty="0">
                <a:latin typeface="Arial MT"/>
                <a:cs typeface="Arial MT"/>
              </a:rPr>
              <a:t> </a:t>
            </a:r>
            <a:r>
              <a:rPr sz="1100" spc="-10" dirty="0">
                <a:latin typeface="Arial MT"/>
                <a:cs typeface="Arial MT"/>
              </a:rPr>
              <a:t>prenantes</a:t>
            </a:r>
            <a:endParaRPr sz="1100">
              <a:latin typeface="Arial MT"/>
              <a:cs typeface="Arial MT"/>
            </a:endParaRPr>
          </a:p>
        </p:txBody>
      </p:sp>
      <p:sp>
        <p:nvSpPr>
          <p:cNvPr id="9" name="object 9"/>
          <p:cNvSpPr txBox="1"/>
          <p:nvPr/>
        </p:nvSpPr>
        <p:spPr>
          <a:xfrm>
            <a:off x="204012" y="6444230"/>
            <a:ext cx="136525" cy="248285"/>
          </a:xfrm>
          <a:prstGeom prst="rect">
            <a:avLst/>
          </a:prstGeom>
        </p:spPr>
        <p:txBody>
          <a:bodyPr vert="horz" wrap="square" lIns="0" tIns="0" rIns="0" bIns="0" rtlCol="0">
            <a:spAutoFit/>
          </a:bodyPr>
          <a:lstStyle/>
          <a:p>
            <a:pPr marL="12700">
              <a:lnSpc>
                <a:spcPts val="1830"/>
              </a:lnSpc>
            </a:pPr>
            <a:r>
              <a:rPr sz="1550" spc="10" dirty="0">
                <a:solidFill>
                  <a:srgbClr val="FFFFFF"/>
                </a:solidFill>
                <a:latin typeface="Arial MT"/>
                <a:cs typeface="Arial MT"/>
              </a:rPr>
              <a:t>2</a:t>
            </a:r>
            <a:endParaRPr sz="155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11" name="object 11"/>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27</a:t>
            </a:fld>
            <a:r>
              <a:rPr dirty="0"/>
              <a:t> </a:t>
            </a:r>
            <a:r>
              <a:rPr spc="10" dirty="0"/>
              <a:t>sur</a:t>
            </a:r>
            <a:r>
              <a:rPr dirty="0"/>
              <a:t> </a:t>
            </a:r>
            <a:r>
              <a:rPr spc="5" dirty="0"/>
              <a:t>40</a:t>
            </a:r>
          </a:p>
        </p:txBody>
      </p:sp>
      <p:sp>
        <p:nvSpPr>
          <p:cNvPr id="4" name="object 4"/>
          <p:cNvSpPr txBox="1"/>
          <p:nvPr/>
        </p:nvSpPr>
        <p:spPr>
          <a:xfrm>
            <a:off x="1116343" y="3976447"/>
            <a:ext cx="2058035" cy="476884"/>
          </a:xfrm>
          <a:prstGeom prst="rect">
            <a:avLst/>
          </a:prstGeom>
        </p:spPr>
        <p:txBody>
          <a:bodyPr vert="horz" wrap="square" lIns="0" tIns="12065" rIns="0" bIns="0" rtlCol="0">
            <a:spAutoFit/>
          </a:bodyPr>
          <a:lstStyle/>
          <a:p>
            <a:pPr marL="22225">
              <a:lnSpc>
                <a:spcPct val="100000"/>
              </a:lnSpc>
              <a:spcBef>
                <a:spcPts val="95"/>
              </a:spcBef>
            </a:pPr>
            <a:r>
              <a:rPr sz="1100" spc="-10" dirty="0">
                <a:latin typeface="Arial MT"/>
                <a:cs typeface="Arial MT"/>
              </a:rPr>
              <a:t>Déterminer </a:t>
            </a:r>
            <a:r>
              <a:rPr sz="1100" spc="-5" dirty="0">
                <a:latin typeface="Arial MT"/>
                <a:cs typeface="Arial MT"/>
              </a:rPr>
              <a:t>les</a:t>
            </a:r>
            <a:r>
              <a:rPr sz="1100" spc="-10" dirty="0">
                <a:latin typeface="Arial MT"/>
                <a:cs typeface="Arial MT"/>
              </a:rPr>
              <a:t> </a:t>
            </a:r>
            <a:r>
              <a:rPr sz="1100" spc="-5" dirty="0">
                <a:latin typeface="Arial MT"/>
                <a:cs typeface="Arial MT"/>
              </a:rPr>
              <a:t>parties</a:t>
            </a:r>
            <a:r>
              <a:rPr sz="1100" spc="-10" dirty="0">
                <a:latin typeface="Arial MT"/>
                <a:cs typeface="Arial MT"/>
              </a:rPr>
              <a:t> prenantes</a:t>
            </a:r>
            <a:endParaRPr sz="1100">
              <a:latin typeface="Arial MT"/>
              <a:cs typeface="Arial MT"/>
            </a:endParaRPr>
          </a:p>
          <a:p>
            <a:pPr marL="12700">
              <a:lnSpc>
                <a:spcPct val="100000"/>
              </a:lnSpc>
              <a:spcBef>
                <a:spcPts val="920"/>
              </a:spcBef>
            </a:pPr>
            <a:r>
              <a:rPr sz="1100" spc="-10" dirty="0">
                <a:latin typeface="Arial MT"/>
                <a:cs typeface="Arial MT"/>
              </a:rPr>
              <a:t>Approche</a:t>
            </a:r>
            <a:r>
              <a:rPr sz="1100" dirty="0">
                <a:latin typeface="Arial MT"/>
                <a:cs typeface="Arial MT"/>
              </a:rPr>
              <a:t> </a:t>
            </a:r>
            <a:r>
              <a:rPr sz="1100" spc="-5" dirty="0">
                <a:latin typeface="Arial MT"/>
                <a:cs typeface="Arial MT"/>
              </a:rPr>
              <a:t>de</a:t>
            </a:r>
            <a:r>
              <a:rPr sz="1100" spc="-15" dirty="0">
                <a:latin typeface="Arial MT"/>
                <a:cs typeface="Arial MT"/>
              </a:rPr>
              <a:t> </a:t>
            </a:r>
            <a:r>
              <a:rPr sz="1100" spc="-10" dirty="0">
                <a:latin typeface="Arial MT"/>
                <a:cs typeface="Arial MT"/>
              </a:rPr>
              <a:t>gestion</a:t>
            </a:r>
            <a:endParaRPr sz="1100">
              <a:latin typeface="Arial MT"/>
              <a:cs typeface="Arial MT"/>
            </a:endParaRPr>
          </a:p>
        </p:txBody>
      </p:sp>
      <p:sp>
        <p:nvSpPr>
          <p:cNvPr id="5" name="object 5"/>
          <p:cNvSpPr txBox="1"/>
          <p:nvPr/>
        </p:nvSpPr>
        <p:spPr>
          <a:xfrm>
            <a:off x="1197003" y="1769315"/>
            <a:ext cx="1892935"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Identifier</a:t>
            </a:r>
            <a:r>
              <a:rPr sz="1100" spc="5" dirty="0">
                <a:latin typeface="Arial MT"/>
                <a:cs typeface="Arial MT"/>
              </a:rPr>
              <a:t> </a:t>
            </a:r>
            <a:r>
              <a:rPr sz="1100" spc="-5" dirty="0">
                <a:latin typeface="Arial MT"/>
                <a:cs typeface="Arial MT"/>
              </a:rPr>
              <a:t>les</a:t>
            </a:r>
            <a:r>
              <a:rPr sz="1100" spc="-10" dirty="0">
                <a:latin typeface="Arial MT"/>
                <a:cs typeface="Arial MT"/>
              </a:rPr>
              <a:t> </a:t>
            </a:r>
            <a:r>
              <a:rPr sz="1100" spc="-5" dirty="0">
                <a:latin typeface="Arial MT"/>
                <a:cs typeface="Arial MT"/>
              </a:rPr>
              <a:t>parties </a:t>
            </a:r>
            <a:r>
              <a:rPr sz="1100" spc="-10" dirty="0">
                <a:latin typeface="Arial MT"/>
                <a:cs typeface="Arial MT"/>
              </a:rPr>
              <a:t>prenantes</a:t>
            </a:r>
            <a:endParaRPr sz="1100">
              <a:latin typeface="Arial MT"/>
              <a:cs typeface="Arial MT"/>
            </a:endParaRPr>
          </a:p>
        </p:txBody>
      </p:sp>
      <p:sp>
        <p:nvSpPr>
          <p:cNvPr id="6" name="object 6"/>
          <p:cNvSpPr txBox="1"/>
          <p:nvPr/>
        </p:nvSpPr>
        <p:spPr>
          <a:xfrm>
            <a:off x="735978" y="5343603"/>
            <a:ext cx="2237740"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Livrables</a:t>
            </a:r>
            <a:r>
              <a:rPr sz="1100" spc="5" dirty="0">
                <a:latin typeface="Arial MT"/>
                <a:cs typeface="Arial MT"/>
              </a:rPr>
              <a:t> </a:t>
            </a:r>
            <a:r>
              <a:rPr sz="1100" spc="-10" dirty="0">
                <a:latin typeface="Arial MT"/>
                <a:cs typeface="Arial MT"/>
              </a:rPr>
              <a:t>d'engagement</a:t>
            </a:r>
            <a:r>
              <a:rPr sz="1100" spc="5" dirty="0">
                <a:latin typeface="Arial MT"/>
                <a:cs typeface="Arial MT"/>
              </a:rPr>
              <a:t> </a:t>
            </a:r>
            <a:r>
              <a:rPr sz="1100" spc="-5" dirty="0">
                <a:latin typeface="Arial MT"/>
                <a:cs typeface="Arial MT"/>
              </a:rPr>
              <a:t>sur</a:t>
            </a:r>
            <a:r>
              <a:rPr sz="1100" spc="5" dirty="0">
                <a:latin typeface="Arial MT"/>
                <a:cs typeface="Arial MT"/>
              </a:rPr>
              <a:t> </a:t>
            </a:r>
            <a:r>
              <a:rPr sz="1100" spc="-5" dirty="0">
                <a:latin typeface="Arial MT"/>
                <a:cs typeface="Arial MT"/>
              </a:rPr>
              <a:t>mesure</a:t>
            </a:r>
            <a:endParaRPr sz="1100">
              <a:latin typeface="Arial MT"/>
              <a:cs typeface="Arial MT"/>
            </a:endParaRPr>
          </a:p>
        </p:txBody>
      </p:sp>
      <p:sp>
        <p:nvSpPr>
          <p:cNvPr id="7" name="object 7"/>
          <p:cNvSpPr txBox="1">
            <a:spLocks noGrp="1"/>
          </p:cNvSpPr>
          <p:nvPr>
            <p:ph type="title"/>
          </p:nvPr>
        </p:nvSpPr>
        <p:spPr>
          <a:xfrm>
            <a:off x="864819" y="383226"/>
            <a:ext cx="5688381" cy="323807"/>
          </a:xfrm>
          <a:prstGeom prst="rect">
            <a:avLst/>
          </a:prstGeom>
        </p:spPr>
        <p:txBody>
          <a:bodyPr vert="horz" wrap="square" lIns="0" tIns="15875" rIns="0" bIns="0" rtlCol="0">
            <a:spAutoFit/>
          </a:bodyPr>
          <a:lstStyle/>
          <a:p>
            <a:pPr marL="12700">
              <a:lnSpc>
                <a:spcPct val="100000"/>
              </a:lnSpc>
              <a:spcBef>
                <a:spcPts val="125"/>
              </a:spcBef>
            </a:pPr>
            <a:r>
              <a:rPr sz="2000" b="1" spc="5" dirty="0"/>
              <a:t>Étapes</a:t>
            </a:r>
            <a:r>
              <a:rPr sz="2000" b="1" spc="10" dirty="0"/>
              <a:t> de</a:t>
            </a:r>
            <a:r>
              <a:rPr sz="2000" b="1" dirty="0"/>
              <a:t> </a:t>
            </a:r>
            <a:r>
              <a:rPr sz="2000" b="1" spc="5" dirty="0"/>
              <a:t>gestion</a:t>
            </a:r>
            <a:r>
              <a:rPr sz="2000" b="1" dirty="0"/>
              <a:t> </a:t>
            </a:r>
            <a:r>
              <a:rPr sz="2000" b="1" spc="10" dirty="0"/>
              <a:t>des</a:t>
            </a:r>
            <a:r>
              <a:rPr sz="2000" b="1" dirty="0"/>
              <a:t> </a:t>
            </a:r>
            <a:r>
              <a:rPr sz="2000" b="1" spc="5" dirty="0"/>
              <a:t>parties</a:t>
            </a:r>
            <a:r>
              <a:rPr sz="2000" b="1" dirty="0"/>
              <a:t> </a:t>
            </a:r>
            <a:r>
              <a:rPr sz="2000" b="1" spc="5" dirty="0"/>
              <a:t>prenantes</a:t>
            </a:r>
            <a:endParaRPr sz="20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4509440" y="5089595"/>
            <a:ext cx="3491229" cy="848994"/>
          </a:xfrm>
          <a:prstGeom prst="rect">
            <a:avLst/>
          </a:prstGeom>
        </p:spPr>
        <p:txBody>
          <a:bodyPr vert="horz" wrap="square" lIns="0" tIns="12700" rIns="0" bIns="0" rtlCol="0">
            <a:spAutoFit/>
          </a:bodyPr>
          <a:lstStyle/>
          <a:p>
            <a:pPr marL="73660" marR="5080" indent="-61594">
              <a:lnSpc>
                <a:spcPct val="150000"/>
              </a:lnSpc>
              <a:spcBef>
                <a:spcPts val="100"/>
              </a:spcBef>
            </a:pPr>
            <a:r>
              <a:rPr sz="1200" spc="-5" dirty="0">
                <a:latin typeface="Arial MT"/>
                <a:cs typeface="Arial MT"/>
              </a:rPr>
              <a:t>En</a:t>
            </a:r>
            <a:r>
              <a:rPr sz="1200" spc="40" dirty="0">
                <a:latin typeface="Arial MT"/>
                <a:cs typeface="Arial MT"/>
              </a:rPr>
              <a:t> </a:t>
            </a:r>
            <a:r>
              <a:rPr sz="1200" spc="-5" dirty="0">
                <a:latin typeface="Arial MT"/>
                <a:cs typeface="Arial MT"/>
              </a:rPr>
              <a:t>particulier,</a:t>
            </a:r>
            <a:r>
              <a:rPr sz="1200" spc="40" dirty="0">
                <a:latin typeface="Arial MT"/>
                <a:cs typeface="Arial MT"/>
              </a:rPr>
              <a:t> </a:t>
            </a:r>
            <a:r>
              <a:rPr sz="1200" spc="-5" dirty="0">
                <a:latin typeface="Arial MT"/>
                <a:cs typeface="Arial MT"/>
              </a:rPr>
              <a:t>les</a:t>
            </a:r>
            <a:r>
              <a:rPr sz="1200" spc="40" dirty="0">
                <a:latin typeface="Arial MT"/>
                <a:cs typeface="Arial MT"/>
              </a:rPr>
              <a:t> </a:t>
            </a:r>
            <a:r>
              <a:rPr sz="1200" spc="-5" dirty="0">
                <a:latin typeface="Arial MT"/>
                <a:cs typeface="Arial MT"/>
              </a:rPr>
              <a:t>influenceurs</a:t>
            </a:r>
            <a:r>
              <a:rPr sz="1200" spc="40" dirty="0">
                <a:latin typeface="Arial MT"/>
                <a:cs typeface="Arial MT"/>
              </a:rPr>
              <a:t> </a:t>
            </a:r>
            <a:r>
              <a:rPr sz="1200" spc="-5" dirty="0">
                <a:latin typeface="Arial MT"/>
                <a:cs typeface="Arial MT"/>
              </a:rPr>
              <a:t>doivent</a:t>
            </a:r>
            <a:r>
              <a:rPr sz="1200" spc="40" dirty="0">
                <a:latin typeface="Arial MT"/>
                <a:cs typeface="Arial MT"/>
              </a:rPr>
              <a:t> </a:t>
            </a:r>
            <a:r>
              <a:rPr sz="1200" spc="-5" dirty="0">
                <a:latin typeface="Arial MT"/>
                <a:cs typeface="Arial MT"/>
              </a:rPr>
              <a:t>être </a:t>
            </a:r>
            <a:r>
              <a:rPr sz="1200" dirty="0">
                <a:latin typeface="Arial MT"/>
                <a:cs typeface="Arial MT"/>
              </a:rPr>
              <a:t> </a:t>
            </a:r>
            <a:r>
              <a:rPr sz="1200" spc="-5" dirty="0">
                <a:latin typeface="Arial MT"/>
                <a:cs typeface="Arial MT"/>
              </a:rPr>
              <a:t>identifiés </a:t>
            </a:r>
            <a:r>
              <a:rPr sz="1200" dirty="0">
                <a:latin typeface="Arial MT"/>
                <a:cs typeface="Arial MT"/>
              </a:rPr>
              <a:t>car </a:t>
            </a:r>
            <a:r>
              <a:rPr sz="1200" spc="-5" dirty="0">
                <a:latin typeface="Arial MT"/>
                <a:cs typeface="Arial MT"/>
              </a:rPr>
              <a:t>ils </a:t>
            </a:r>
            <a:r>
              <a:rPr sz="1200" dirty="0">
                <a:latin typeface="Arial MT"/>
                <a:cs typeface="Arial MT"/>
              </a:rPr>
              <a:t>sont </a:t>
            </a:r>
            <a:r>
              <a:rPr sz="1200" spc="-5" dirty="0">
                <a:latin typeface="Arial MT"/>
                <a:cs typeface="Arial MT"/>
              </a:rPr>
              <a:t>appréciés par leurs </a:t>
            </a:r>
            <a:r>
              <a:rPr sz="1200" dirty="0">
                <a:latin typeface="Arial MT"/>
                <a:cs typeface="Arial MT"/>
              </a:rPr>
              <a:t>collègues </a:t>
            </a:r>
            <a:r>
              <a:rPr sz="1200" spc="-320" dirty="0">
                <a:latin typeface="Arial MT"/>
                <a:cs typeface="Arial MT"/>
              </a:rPr>
              <a:t> </a:t>
            </a:r>
            <a:r>
              <a:rPr sz="1200" spc="-5" dirty="0">
                <a:latin typeface="Arial MT"/>
                <a:cs typeface="Arial MT"/>
              </a:rPr>
              <a:t>et</a:t>
            </a:r>
            <a:r>
              <a:rPr sz="1200" spc="-10" dirty="0">
                <a:latin typeface="Arial MT"/>
                <a:cs typeface="Arial MT"/>
              </a:rPr>
              <a:t> </a:t>
            </a:r>
            <a:r>
              <a:rPr sz="1200" spc="-5" dirty="0">
                <a:latin typeface="Arial MT"/>
                <a:cs typeface="Arial MT"/>
              </a:rPr>
              <a:t>leurs</a:t>
            </a:r>
            <a:r>
              <a:rPr sz="1200" dirty="0">
                <a:latin typeface="Arial MT"/>
                <a:cs typeface="Arial MT"/>
              </a:rPr>
              <a:t> managers</a:t>
            </a:r>
            <a:endParaRPr sz="1200">
              <a:latin typeface="Arial MT"/>
              <a:cs typeface="Arial MT"/>
            </a:endParaRPr>
          </a:p>
        </p:txBody>
      </p:sp>
      <p:sp>
        <p:nvSpPr>
          <p:cNvPr id="12" name="object 12"/>
          <p:cNvSpPr txBox="1"/>
          <p:nvPr/>
        </p:nvSpPr>
        <p:spPr>
          <a:xfrm>
            <a:off x="204012" y="6444230"/>
            <a:ext cx="136525" cy="248285"/>
          </a:xfrm>
          <a:prstGeom prst="rect">
            <a:avLst/>
          </a:prstGeom>
        </p:spPr>
        <p:txBody>
          <a:bodyPr vert="horz" wrap="square" lIns="0" tIns="0" rIns="0" bIns="0" rtlCol="0">
            <a:spAutoFit/>
          </a:bodyPr>
          <a:lstStyle/>
          <a:p>
            <a:pPr marL="12700">
              <a:lnSpc>
                <a:spcPts val="1830"/>
              </a:lnSpc>
            </a:pPr>
            <a:r>
              <a:rPr sz="1550" spc="10" dirty="0">
                <a:solidFill>
                  <a:srgbClr val="FFFFFF"/>
                </a:solidFill>
                <a:latin typeface="Arial MT"/>
                <a:cs typeface="Arial MT"/>
              </a:rPr>
              <a:t>2</a:t>
            </a:r>
            <a:endParaRPr sz="1550">
              <a:latin typeface="Arial MT"/>
              <a:cs typeface="Arial MT"/>
            </a:endParaRPr>
          </a:p>
        </p:txBody>
      </p:sp>
      <p:sp>
        <p:nvSpPr>
          <p:cNvPr id="13" name="object 13"/>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14" name="object 14"/>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28</a:t>
            </a:fld>
            <a:r>
              <a:rPr dirty="0"/>
              <a:t> </a:t>
            </a:r>
            <a:r>
              <a:rPr spc="10" dirty="0"/>
              <a:t>sur</a:t>
            </a:r>
            <a:r>
              <a:rPr dirty="0"/>
              <a:t> </a:t>
            </a:r>
            <a:r>
              <a:rPr spc="5" dirty="0"/>
              <a:t>40</a:t>
            </a:r>
          </a:p>
        </p:txBody>
      </p:sp>
      <p:sp>
        <p:nvSpPr>
          <p:cNvPr id="4" name="object 4"/>
          <p:cNvSpPr txBox="1"/>
          <p:nvPr/>
        </p:nvSpPr>
        <p:spPr>
          <a:xfrm>
            <a:off x="4509440" y="1278757"/>
            <a:ext cx="3532504" cy="574040"/>
          </a:xfrm>
          <a:prstGeom prst="rect">
            <a:avLst/>
          </a:prstGeom>
        </p:spPr>
        <p:txBody>
          <a:bodyPr vert="horz" wrap="square" lIns="0" tIns="12700" rIns="0" bIns="0" rtlCol="0">
            <a:spAutoFit/>
          </a:bodyPr>
          <a:lstStyle/>
          <a:p>
            <a:pPr marL="73660" marR="5080" indent="-61594">
              <a:lnSpc>
                <a:spcPct val="150000"/>
              </a:lnSpc>
              <a:spcBef>
                <a:spcPts val="100"/>
              </a:spcBef>
            </a:pPr>
            <a:r>
              <a:rPr sz="1200" spc="-5" dirty="0">
                <a:latin typeface="Arial MT"/>
                <a:cs typeface="Arial MT"/>
              </a:rPr>
              <a:t>Identifier les parties prenantes de l'EA </a:t>
            </a:r>
            <a:r>
              <a:rPr sz="1200" dirty="0">
                <a:latin typeface="Arial MT"/>
                <a:cs typeface="Arial MT"/>
              </a:rPr>
              <a:t>­ </a:t>
            </a:r>
            <a:r>
              <a:rPr sz="1200" spc="-5" dirty="0">
                <a:latin typeface="Arial MT"/>
                <a:cs typeface="Arial MT"/>
              </a:rPr>
              <a:t>il peut </a:t>
            </a:r>
            <a:r>
              <a:rPr sz="1200" dirty="0">
                <a:latin typeface="Arial MT"/>
                <a:cs typeface="Arial MT"/>
              </a:rPr>
              <a:t>s'agir </a:t>
            </a:r>
            <a:r>
              <a:rPr sz="1200" spc="-320" dirty="0">
                <a:latin typeface="Arial MT"/>
                <a:cs typeface="Arial MT"/>
              </a:rPr>
              <a:t> </a:t>
            </a:r>
            <a:r>
              <a:rPr sz="1200" spc="-5" dirty="0">
                <a:latin typeface="Arial MT"/>
                <a:cs typeface="Arial MT"/>
              </a:rPr>
              <a:t>d'organisations ou de</a:t>
            </a:r>
            <a:r>
              <a:rPr sz="1200" spc="-10" dirty="0">
                <a:latin typeface="Arial MT"/>
                <a:cs typeface="Arial MT"/>
              </a:rPr>
              <a:t> </a:t>
            </a:r>
            <a:r>
              <a:rPr sz="1200" spc="-5" dirty="0">
                <a:latin typeface="Arial MT"/>
                <a:cs typeface="Arial MT"/>
              </a:rPr>
              <a:t>personnes</a:t>
            </a:r>
            <a:endParaRPr sz="1200">
              <a:latin typeface="Arial MT"/>
              <a:cs typeface="Arial MT"/>
            </a:endParaRPr>
          </a:p>
        </p:txBody>
      </p:sp>
      <p:sp>
        <p:nvSpPr>
          <p:cNvPr id="5" name="object 5"/>
          <p:cNvSpPr txBox="1"/>
          <p:nvPr/>
        </p:nvSpPr>
        <p:spPr>
          <a:xfrm>
            <a:off x="794486" y="2980668"/>
            <a:ext cx="2683510"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Classer</a:t>
            </a:r>
            <a:r>
              <a:rPr sz="1100" dirty="0">
                <a:latin typeface="Arial MT"/>
                <a:cs typeface="Arial MT"/>
              </a:rPr>
              <a:t> </a:t>
            </a:r>
            <a:r>
              <a:rPr sz="1100" spc="-5" dirty="0">
                <a:latin typeface="Arial MT"/>
                <a:cs typeface="Arial MT"/>
              </a:rPr>
              <a:t>les</a:t>
            </a:r>
            <a:r>
              <a:rPr sz="1100" dirty="0">
                <a:latin typeface="Arial MT"/>
                <a:cs typeface="Arial MT"/>
              </a:rPr>
              <a:t> </a:t>
            </a:r>
            <a:r>
              <a:rPr sz="1100" spc="-10" dirty="0">
                <a:latin typeface="Arial MT"/>
                <a:cs typeface="Arial MT"/>
              </a:rPr>
              <a:t>positions</a:t>
            </a:r>
            <a:r>
              <a:rPr sz="1100" spc="-5" dirty="0">
                <a:latin typeface="Arial MT"/>
                <a:cs typeface="Arial MT"/>
              </a:rPr>
              <a:t> des</a:t>
            </a:r>
            <a:r>
              <a:rPr sz="1100" dirty="0">
                <a:latin typeface="Arial MT"/>
                <a:cs typeface="Arial MT"/>
              </a:rPr>
              <a:t> </a:t>
            </a:r>
            <a:r>
              <a:rPr sz="1100" spc="-5" dirty="0">
                <a:latin typeface="Arial MT"/>
                <a:cs typeface="Arial MT"/>
              </a:rPr>
              <a:t>parties</a:t>
            </a:r>
            <a:r>
              <a:rPr sz="1100" dirty="0">
                <a:latin typeface="Arial MT"/>
                <a:cs typeface="Arial MT"/>
              </a:rPr>
              <a:t> </a:t>
            </a:r>
            <a:r>
              <a:rPr sz="1100" spc="-10" dirty="0">
                <a:latin typeface="Arial MT"/>
                <a:cs typeface="Arial MT"/>
              </a:rPr>
              <a:t>prenantes</a:t>
            </a:r>
            <a:endParaRPr sz="1100">
              <a:latin typeface="Arial MT"/>
              <a:cs typeface="Arial MT"/>
            </a:endParaRPr>
          </a:p>
        </p:txBody>
      </p:sp>
      <p:sp>
        <p:nvSpPr>
          <p:cNvPr id="6" name="object 6"/>
          <p:cNvSpPr txBox="1"/>
          <p:nvPr/>
        </p:nvSpPr>
        <p:spPr>
          <a:xfrm>
            <a:off x="1116343" y="3999079"/>
            <a:ext cx="2058035" cy="476884"/>
          </a:xfrm>
          <a:prstGeom prst="rect">
            <a:avLst/>
          </a:prstGeom>
        </p:spPr>
        <p:txBody>
          <a:bodyPr vert="horz" wrap="square" lIns="0" tIns="12065" rIns="0" bIns="0" rtlCol="0">
            <a:spAutoFit/>
          </a:bodyPr>
          <a:lstStyle/>
          <a:p>
            <a:pPr marL="22225">
              <a:lnSpc>
                <a:spcPct val="100000"/>
              </a:lnSpc>
              <a:spcBef>
                <a:spcPts val="95"/>
              </a:spcBef>
            </a:pPr>
            <a:r>
              <a:rPr sz="1100" spc="-10" dirty="0">
                <a:latin typeface="Arial MT"/>
                <a:cs typeface="Arial MT"/>
              </a:rPr>
              <a:t>Déterminer </a:t>
            </a:r>
            <a:r>
              <a:rPr sz="1100" spc="-5" dirty="0">
                <a:latin typeface="Arial MT"/>
                <a:cs typeface="Arial MT"/>
              </a:rPr>
              <a:t>les</a:t>
            </a:r>
            <a:r>
              <a:rPr sz="1100" spc="-10" dirty="0">
                <a:latin typeface="Arial MT"/>
                <a:cs typeface="Arial MT"/>
              </a:rPr>
              <a:t> </a:t>
            </a:r>
            <a:r>
              <a:rPr sz="1100" spc="-5" dirty="0">
                <a:latin typeface="Arial MT"/>
                <a:cs typeface="Arial MT"/>
              </a:rPr>
              <a:t>parties</a:t>
            </a:r>
            <a:r>
              <a:rPr sz="1100" spc="-10" dirty="0">
                <a:latin typeface="Arial MT"/>
                <a:cs typeface="Arial MT"/>
              </a:rPr>
              <a:t> prenantes</a:t>
            </a:r>
            <a:endParaRPr sz="1100">
              <a:latin typeface="Arial MT"/>
              <a:cs typeface="Arial MT"/>
            </a:endParaRPr>
          </a:p>
          <a:p>
            <a:pPr marL="12700">
              <a:lnSpc>
                <a:spcPct val="100000"/>
              </a:lnSpc>
              <a:spcBef>
                <a:spcPts val="920"/>
              </a:spcBef>
            </a:pPr>
            <a:r>
              <a:rPr sz="1100" spc="-10" dirty="0">
                <a:latin typeface="Arial MT"/>
                <a:cs typeface="Arial MT"/>
              </a:rPr>
              <a:t>Approche</a:t>
            </a:r>
            <a:r>
              <a:rPr sz="1100" dirty="0">
                <a:latin typeface="Arial MT"/>
                <a:cs typeface="Arial MT"/>
              </a:rPr>
              <a:t> </a:t>
            </a:r>
            <a:r>
              <a:rPr sz="1100" spc="-5" dirty="0">
                <a:latin typeface="Arial MT"/>
                <a:cs typeface="Arial MT"/>
              </a:rPr>
              <a:t>de</a:t>
            </a:r>
            <a:r>
              <a:rPr sz="1100" spc="-15" dirty="0">
                <a:latin typeface="Arial MT"/>
                <a:cs typeface="Arial MT"/>
              </a:rPr>
              <a:t> </a:t>
            </a:r>
            <a:r>
              <a:rPr sz="1100" spc="-10" dirty="0">
                <a:latin typeface="Arial MT"/>
                <a:cs typeface="Arial MT"/>
              </a:rPr>
              <a:t>gestion</a:t>
            </a:r>
            <a:endParaRPr sz="1100">
              <a:latin typeface="Arial MT"/>
              <a:cs typeface="Arial MT"/>
            </a:endParaRPr>
          </a:p>
        </p:txBody>
      </p:sp>
      <p:sp>
        <p:nvSpPr>
          <p:cNvPr id="7" name="object 7"/>
          <p:cNvSpPr txBox="1"/>
          <p:nvPr/>
        </p:nvSpPr>
        <p:spPr>
          <a:xfrm>
            <a:off x="1197003" y="1792328"/>
            <a:ext cx="1892935"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Identifier</a:t>
            </a:r>
            <a:r>
              <a:rPr sz="1100" spc="5" dirty="0">
                <a:latin typeface="Arial MT"/>
                <a:cs typeface="Arial MT"/>
              </a:rPr>
              <a:t> </a:t>
            </a:r>
            <a:r>
              <a:rPr sz="1100" spc="-5" dirty="0">
                <a:latin typeface="Arial MT"/>
                <a:cs typeface="Arial MT"/>
              </a:rPr>
              <a:t>les</a:t>
            </a:r>
            <a:r>
              <a:rPr sz="1100" spc="-10" dirty="0">
                <a:latin typeface="Arial MT"/>
                <a:cs typeface="Arial MT"/>
              </a:rPr>
              <a:t> </a:t>
            </a:r>
            <a:r>
              <a:rPr sz="1100" spc="-5" dirty="0">
                <a:latin typeface="Arial MT"/>
                <a:cs typeface="Arial MT"/>
              </a:rPr>
              <a:t>parties </a:t>
            </a:r>
            <a:r>
              <a:rPr sz="1100" spc="-10" dirty="0">
                <a:latin typeface="Arial MT"/>
                <a:cs typeface="Arial MT"/>
              </a:rPr>
              <a:t>prenantes</a:t>
            </a:r>
            <a:endParaRPr sz="1100">
              <a:latin typeface="Arial MT"/>
              <a:cs typeface="Arial MT"/>
            </a:endParaRPr>
          </a:p>
        </p:txBody>
      </p:sp>
      <p:sp>
        <p:nvSpPr>
          <p:cNvPr id="8" name="object 8"/>
          <p:cNvSpPr txBox="1"/>
          <p:nvPr/>
        </p:nvSpPr>
        <p:spPr>
          <a:xfrm>
            <a:off x="735978" y="5355949"/>
            <a:ext cx="2237740"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Livrables</a:t>
            </a:r>
            <a:r>
              <a:rPr sz="1100" spc="5" dirty="0">
                <a:latin typeface="Arial MT"/>
                <a:cs typeface="Arial MT"/>
              </a:rPr>
              <a:t> </a:t>
            </a:r>
            <a:r>
              <a:rPr sz="1100" spc="-10" dirty="0">
                <a:latin typeface="Arial MT"/>
                <a:cs typeface="Arial MT"/>
              </a:rPr>
              <a:t>d'engagement</a:t>
            </a:r>
            <a:r>
              <a:rPr sz="1100" spc="5" dirty="0">
                <a:latin typeface="Arial MT"/>
                <a:cs typeface="Arial MT"/>
              </a:rPr>
              <a:t> </a:t>
            </a:r>
            <a:r>
              <a:rPr sz="1100" spc="-5" dirty="0">
                <a:latin typeface="Arial MT"/>
                <a:cs typeface="Arial MT"/>
              </a:rPr>
              <a:t>sur</a:t>
            </a:r>
            <a:r>
              <a:rPr sz="1100" spc="5" dirty="0">
                <a:latin typeface="Arial MT"/>
                <a:cs typeface="Arial MT"/>
              </a:rPr>
              <a:t> </a:t>
            </a:r>
            <a:r>
              <a:rPr sz="1100" spc="-5" dirty="0">
                <a:latin typeface="Arial MT"/>
                <a:cs typeface="Arial MT"/>
              </a:rPr>
              <a:t>mesure</a:t>
            </a:r>
            <a:endParaRPr sz="1100">
              <a:latin typeface="Arial MT"/>
              <a:cs typeface="Arial MT"/>
            </a:endParaRPr>
          </a:p>
        </p:txBody>
      </p:sp>
      <p:sp>
        <p:nvSpPr>
          <p:cNvPr id="9" name="object 9"/>
          <p:cNvSpPr txBox="1"/>
          <p:nvPr/>
        </p:nvSpPr>
        <p:spPr>
          <a:xfrm>
            <a:off x="876401" y="435671"/>
            <a:ext cx="5371999" cy="323165"/>
          </a:xfrm>
          <a:prstGeom prst="rect">
            <a:avLst/>
          </a:prstGeom>
        </p:spPr>
        <p:txBody>
          <a:bodyPr vert="horz" wrap="square" lIns="0" tIns="15240" rIns="0" bIns="0" rtlCol="0">
            <a:spAutoFit/>
          </a:bodyPr>
          <a:lstStyle/>
          <a:p>
            <a:pPr marL="12700">
              <a:lnSpc>
                <a:spcPct val="100000"/>
              </a:lnSpc>
              <a:spcBef>
                <a:spcPts val="120"/>
              </a:spcBef>
            </a:pPr>
            <a:r>
              <a:rPr sz="2000" b="1" dirty="0">
                <a:solidFill>
                  <a:srgbClr val="232323"/>
                </a:solidFill>
                <a:latin typeface="Arial MT"/>
                <a:cs typeface="Arial MT"/>
              </a:rPr>
              <a:t>Identifier</a:t>
            </a:r>
            <a:r>
              <a:rPr sz="2000" b="1" spc="20" dirty="0">
                <a:solidFill>
                  <a:srgbClr val="232323"/>
                </a:solidFill>
                <a:latin typeface="Arial MT"/>
                <a:cs typeface="Arial MT"/>
              </a:rPr>
              <a:t> </a:t>
            </a:r>
            <a:r>
              <a:rPr sz="2000" b="1" spc="5" dirty="0">
                <a:solidFill>
                  <a:srgbClr val="232323"/>
                </a:solidFill>
                <a:latin typeface="Arial MT"/>
                <a:cs typeface="Arial MT"/>
              </a:rPr>
              <a:t>les</a:t>
            </a:r>
            <a:r>
              <a:rPr sz="2000" b="1" dirty="0">
                <a:solidFill>
                  <a:srgbClr val="232323"/>
                </a:solidFill>
                <a:latin typeface="Arial MT"/>
                <a:cs typeface="Arial MT"/>
              </a:rPr>
              <a:t> parties prenantes</a:t>
            </a:r>
            <a:endParaRPr sz="2000" b="1" dirty="0">
              <a:latin typeface="Arial MT"/>
              <a:cs typeface="Arial MT"/>
            </a:endParaRPr>
          </a:p>
        </p:txBody>
      </p:sp>
      <p:sp>
        <p:nvSpPr>
          <p:cNvPr id="10" name="object 10"/>
          <p:cNvSpPr txBox="1"/>
          <p:nvPr/>
        </p:nvSpPr>
        <p:spPr>
          <a:xfrm>
            <a:off x="4595482" y="1990308"/>
            <a:ext cx="3779520" cy="2858135"/>
          </a:xfrm>
          <a:prstGeom prst="rect">
            <a:avLst/>
          </a:prstGeom>
        </p:spPr>
        <p:txBody>
          <a:bodyPr vert="horz" wrap="square" lIns="0" tIns="163195" rIns="0" bIns="0" rtlCol="0">
            <a:spAutoFit/>
          </a:bodyPr>
          <a:lstStyle/>
          <a:p>
            <a:pPr marL="12700">
              <a:lnSpc>
                <a:spcPct val="100000"/>
              </a:lnSpc>
              <a:spcBef>
                <a:spcPts val="1285"/>
              </a:spcBef>
            </a:pPr>
            <a:r>
              <a:rPr sz="1700" spc="10" dirty="0">
                <a:latin typeface="Arial MT"/>
                <a:cs typeface="Arial MT"/>
              </a:rPr>
              <a:t>Qui</a:t>
            </a:r>
            <a:r>
              <a:rPr sz="1700" dirty="0">
                <a:latin typeface="Arial MT"/>
                <a:cs typeface="Arial MT"/>
              </a:rPr>
              <a:t> </a:t>
            </a:r>
            <a:r>
              <a:rPr sz="1700" spc="10" dirty="0">
                <a:latin typeface="Arial MT"/>
                <a:cs typeface="Arial MT"/>
              </a:rPr>
              <a:t>est</a:t>
            </a:r>
            <a:r>
              <a:rPr sz="1700" spc="-5" dirty="0">
                <a:latin typeface="Arial MT"/>
                <a:cs typeface="Arial MT"/>
              </a:rPr>
              <a:t> </a:t>
            </a:r>
            <a:r>
              <a:rPr sz="1700" spc="10" dirty="0">
                <a:latin typeface="Arial MT"/>
                <a:cs typeface="Arial MT"/>
              </a:rPr>
              <a:t>impacté</a:t>
            </a:r>
            <a:r>
              <a:rPr sz="1700" spc="-5" dirty="0">
                <a:latin typeface="Arial MT"/>
                <a:cs typeface="Arial MT"/>
              </a:rPr>
              <a:t> </a:t>
            </a:r>
            <a:r>
              <a:rPr sz="1700" spc="10" dirty="0">
                <a:latin typeface="Arial MT"/>
                <a:cs typeface="Arial MT"/>
              </a:rPr>
              <a:t>par</a:t>
            </a:r>
            <a:r>
              <a:rPr sz="1700" spc="-5" dirty="0">
                <a:latin typeface="Arial MT"/>
                <a:cs typeface="Arial MT"/>
              </a:rPr>
              <a:t> </a:t>
            </a:r>
            <a:r>
              <a:rPr sz="1700" spc="5" dirty="0">
                <a:latin typeface="Arial MT"/>
                <a:cs typeface="Arial MT"/>
              </a:rPr>
              <a:t>le</a:t>
            </a:r>
            <a:r>
              <a:rPr sz="1700" spc="-5" dirty="0">
                <a:latin typeface="Arial MT"/>
                <a:cs typeface="Arial MT"/>
              </a:rPr>
              <a:t> </a:t>
            </a:r>
            <a:r>
              <a:rPr sz="1700" spc="5" dirty="0">
                <a:latin typeface="Arial MT"/>
                <a:cs typeface="Arial MT"/>
              </a:rPr>
              <a:t>projet</a:t>
            </a:r>
            <a:endParaRPr sz="1700">
              <a:latin typeface="Arial MT"/>
              <a:cs typeface="Arial MT"/>
            </a:endParaRPr>
          </a:p>
          <a:p>
            <a:pPr marL="171450" indent="-88900">
              <a:lnSpc>
                <a:spcPct val="100000"/>
              </a:lnSpc>
              <a:spcBef>
                <a:spcPts val="740"/>
              </a:spcBef>
              <a:buClr>
                <a:srgbClr val="FF0000"/>
              </a:buClr>
              <a:buChar char="▪"/>
              <a:tabLst>
                <a:tab pos="172085" algn="l"/>
              </a:tabLst>
            </a:pPr>
            <a:r>
              <a:rPr sz="1100" spc="-5" dirty="0">
                <a:latin typeface="Arial MT"/>
                <a:cs typeface="Arial MT"/>
              </a:rPr>
              <a:t>Qui gagne</a:t>
            </a:r>
            <a:r>
              <a:rPr sz="1100" spc="-10" dirty="0">
                <a:latin typeface="Arial MT"/>
                <a:cs typeface="Arial MT"/>
              </a:rPr>
              <a:t> </a:t>
            </a:r>
            <a:r>
              <a:rPr sz="1100" spc="-5" dirty="0">
                <a:latin typeface="Arial MT"/>
                <a:cs typeface="Arial MT"/>
              </a:rPr>
              <a:t>et</a:t>
            </a:r>
            <a:r>
              <a:rPr sz="1100" spc="-10" dirty="0">
                <a:latin typeface="Arial MT"/>
                <a:cs typeface="Arial MT"/>
              </a:rPr>
              <a:t> </a:t>
            </a:r>
            <a:r>
              <a:rPr sz="1100" spc="-5" dirty="0">
                <a:latin typeface="Arial MT"/>
                <a:cs typeface="Arial MT"/>
              </a:rPr>
              <a:t>qui</a:t>
            </a:r>
            <a:r>
              <a:rPr sz="1100" spc="-10" dirty="0">
                <a:latin typeface="Arial MT"/>
                <a:cs typeface="Arial MT"/>
              </a:rPr>
              <a:t> </a:t>
            </a:r>
            <a:r>
              <a:rPr sz="1100" spc="-5" dirty="0">
                <a:latin typeface="Arial MT"/>
                <a:cs typeface="Arial MT"/>
              </a:rPr>
              <a:t>perd de</a:t>
            </a:r>
            <a:r>
              <a:rPr sz="1100" spc="-10" dirty="0">
                <a:latin typeface="Arial MT"/>
                <a:cs typeface="Arial MT"/>
              </a:rPr>
              <a:t> </a:t>
            </a:r>
            <a:r>
              <a:rPr sz="1100" spc="-5" dirty="0">
                <a:latin typeface="Arial MT"/>
                <a:cs typeface="Arial MT"/>
              </a:rPr>
              <a:t>ce</a:t>
            </a:r>
            <a:r>
              <a:rPr sz="1100" spc="-10" dirty="0">
                <a:latin typeface="Arial MT"/>
                <a:cs typeface="Arial MT"/>
              </a:rPr>
              <a:t> </a:t>
            </a:r>
            <a:r>
              <a:rPr sz="1100" spc="-5" dirty="0">
                <a:latin typeface="Arial MT"/>
                <a:cs typeface="Arial MT"/>
              </a:rPr>
              <a:t>changement</a:t>
            </a:r>
            <a:r>
              <a:rPr sz="1100" spc="-10" dirty="0">
                <a:latin typeface="Arial MT"/>
                <a:cs typeface="Arial MT"/>
              </a:rPr>
              <a:t> </a:t>
            </a:r>
            <a:r>
              <a:rPr sz="1100" spc="-5" dirty="0">
                <a:latin typeface="Arial MT"/>
                <a:cs typeface="Arial MT"/>
              </a:rPr>
              <a:t>?</a:t>
            </a:r>
            <a:endParaRPr sz="1100">
              <a:latin typeface="Arial MT"/>
              <a:cs typeface="Arial MT"/>
            </a:endParaRPr>
          </a:p>
          <a:p>
            <a:pPr marL="172085" marR="949960" indent="-172085">
              <a:lnSpc>
                <a:spcPct val="145500"/>
              </a:lnSpc>
              <a:buClr>
                <a:srgbClr val="FF0000"/>
              </a:buClr>
              <a:buChar char="▪"/>
              <a:tabLst>
                <a:tab pos="172085" algn="l"/>
              </a:tabLst>
            </a:pPr>
            <a:r>
              <a:rPr sz="1100" spc="-5" dirty="0">
                <a:latin typeface="Arial MT"/>
                <a:cs typeface="Arial MT"/>
              </a:rPr>
              <a:t>Qui</a:t>
            </a:r>
            <a:r>
              <a:rPr sz="1100" dirty="0">
                <a:latin typeface="Arial MT"/>
                <a:cs typeface="Arial MT"/>
              </a:rPr>
              <a:t> </a:t>
            </a:r>
            <a:r>
              <a:rPr sz="1100" spc="-5" dirty="0">
                <a:latin typeface="Arial MT"/>
                <a:cs typeface="Arial MT"/>
              </a:rPr>
              <a:t>contrôle</a:t>
            </a:r>
            <a:r>
              <a:rPr sz="1100" dirty="0">
                <a:latin typeface="Arial MT"/>
                <a:cs typeface="Arial MT"/>
              </a:rPr>
              <a:t> </a:t>
            </a:r>
            <a:r>
              <a:rPr sz="1100" spc="-5" dirty="0">
                <a:latin typeface="Arial MT"/>
                <a:cs typeface="Arial MT"/>
              </a:rPr>
              <a:t>la</a:t>
            </a:r>
            <a:r>
              <a:rPr sz="1100" dirty="0">
                <a:latin typeface="Arial MT"/>
                <a:cs typeface="Arial MT"/>
              </a:rPr>
              <a:t> </a:t>
            </a:r>
            <a:r>
              <a:rPr sz="1100" spc="-10" dirty="0">
                <a:latin typeface="Arial MT"/>
                <a:cs typeface="Arial MT"/>
              </a:rPr>
              <a:t>gestion</a:t>
            </a:r>
            <a:r>
              <a:rPr sz="1100" dirty="0">
                <a:latin typeface="Arial MT"/>
                <a:cs typeface="Arial MT"/>
              </a:rPr>
              <a:t> </a:t>
            </a:r>
            <a:r>
              <a:rPr sz="1100" spc="-5" dirty="0">
                <a:latin typeface="Arial MT"/>
                <a:cs typeface="Arial MT"/>
              </a:rPr>
              <a:t>du</a:t>
            </a:r>
            <a:r>
              <a:rPr sz="1100" dirty="0">
                <a:latin typeface="Arial MT"/>
                <a:cs typeface="Arial MT"/>
              </a:rPr>
              <a:t> </a:t>
            </a:r>
            <a:r>
              <a:rPr sz="1100" spc="-5" dirty="0">
                <a:latin typeface="Arial MT"/>
                <a:cs typeface="Arial MT"/>
              </a:rPr>
              <a:t>changement</a:t>
            </a:r>
            <a:r>
              <a:rPr sz="1100" dirty="0">
                <a:latin typeface="Arial MT"/>
                <a:cs typeface="Arial MT"/>
              </a:rPr>
              <a:t> </a:t>
            </a:r>
            <a:r>
              <a:rPr sz="1100" spc="-10" dirty="0">
                <a:latin typeface="Arial MT"/>
                <a:cs typeface="Arial MT"/>
              </a:rPr>
              <a:t>des </a:t>
            </a:r>
            <a:r>
              <a:rPr sz="1100" spc="-290" dirty="0">
                <a:latin typeface="Arial MT"/>
                <a:cs typeface="Arial MT"/>
              </a:rPr>
              <a:t> </a:t>
            </a:r>
            <a:r>
              <a:rPr sz="1100" spc="-10" dirty="0">
                <a:latin typeface="Arial MT"/>
                <a:cs typeface="Arial MT"/>
              </a:rPr>
              <a:t>processus </a:t>
            </a:r>
            <a:r>
              <a:rPr sz="1100" spc="-5" dirty="0">
                <a:latin typeface="Arial MT"/>
                <a:cs typeface="Arial MT"/>
              </a:rPr>
              <a:t>?</a:t>
            </a:r>
            <a:endParaRPr sz="1100">
              <a:latin typeface="Arial MT"/>
              <a:cs typeface="Arial MT"/>
            </a:endParaRPr>
          </a:p>
          <a:p>
            <a:pPr marL="171450" indent="-88900">
              <a:lnSpc>
                <a:spcPct val="100000"/>
              </a:lnSpc>
              <a:spcBef>
                <a:spcPts val="600"/>
              </a:spcBef>
              <a:buClr>
                <a:srgbClr val="FF0000"/>
              </a:buClr>
              <a:buChar char="▪"/>
              <a:tabLst>
                <a:tab pos="172085" algn="l"/>
              </a:tabLst>
            </a:pPr>
            <a:r>
              <a:rPr sz="1100" spc="-5" dirty="0">
                <a:latin typeface="Arial MT"/>
                <a:cs typeface="Arial MT"/>
              </a:rPr>
              <a:t>Qui</a:t>
            </a:r>
            <a:r>
              <a:rPr sz="1100" dirty="0">
                <a:latin typeface="Arial MT"/>
                <a:cs typeface="Arial MT"/>
              </a:rPr>
              <a:t> </a:t>
            </a:r>
            <a:r>
              <a:rPr sz="1100" spc="-5" dirty="0">
                <a:latin typeface="Arial MT"/>
                <a:cs typeface="Arial MT"/>
              </a:rPr>
              <a:t>conçoit les </a:t>
            </a:r>
            <a:r>
              <a:rPr sz="1100" spc="-10" dirty="0">
                <a:latin typeface="Arial MT"/>
                <a:cs typeface="Arial MT"/>
              </a:rPr>
              <a:t>nouveaux</a:t>
            </a:r>
            <a:r>
              <a:rPr sz="1100" dirty="0">
                <a:latin typeface="Arial MT"/>
                <a:cs typeface="Arial MT"/>
              </a:rPr>
              <a:t> </a:t>
            </a:r>
            <a:r>
              <a:rPr sz="1100" spc="-5" dirty="0">
                <a:latin typeface="Arial MT"/>
                <a:cs typeface="Arial MT"/>
              </a:rPr>
              <a:t>systèmes ?</a:t>
            </a:r>
            <a:endParaRPr sz="1100">
              <a:latin typeface="Arial MT"/>
              <a:cs typeface="Arial MT"/>
            </a:endParaRPr>
          </a:p>
          <a:p>
            <a:pPr marL="177165" indent="-94615">
              <a:lnSpc>
                <a:spcPct val="100000"/>
              </a:lnSpc>
              <a:spcBef>
                <a:spcPts val="180"/>
              </a:spcBef>
              <a:buClr>
                <a:srgbClr val="FF0000"/>
              </a:buClr>
              <a:buChar char="▪"/>
              <a:tabLst>
                <a:tab pos="177800" algn="l"/>
              </a:tabLst>
            </a:pPr>
            <a:r>
              <a:rPr sz="1150" spc="5" dirty="0">
                <a:latin typeface="Arial MT"/>
                <a:cs typeface="Arial MT"/>
              </a:rPr>
              <a:t>Qui</a:t>
            </a:r>
            <a:r>
              <a:rPr sz="1150" spc="-10" dirty="0">
                <a:latin typeface="Arial MT"/>
                <a:cs typeface="Arial MT"/>
              </a:rPr>
              <a:t> </a:t>
            </a:r>
            <a:r>
              <a:rPr sz="1150" spc="5" dirty="0">
                <a:latin typeface="Arial MT"/>
                <a:cs typeface="Arial MT"/>
              </a:rPr>
              <a:t>prendra</a:t>
            </a:r>
            <a:r>
              <a:rPr sz="1150" spc="-5" dirty="0">
                <a:latin typeface="Arial MT"/>
                <a:cs typeface="Arial MT"/>
              </a:rPr>
              <a:t> </a:t>
            </a:r>
            <a:r>
              <a:rPr sz="1150" spc="5" dirty="0">
                <a:latin typeface="Arial MT"/>
                <a:cs typeface="Arial MT"/>
              </a:rPr>
              <a:t>les</a:t>
            </a:r>
            <a:r>
              <a:rPr sz="1150" spc="-10" dirty="0">
                <a:latin typeface="Arial MT"/>
                <a:cs typeface="Arial MT"/>
              </a:rPr>
              <a:t> </a:t>
            </a:r>
            <a:r>
              <a:rPr sz="1150" spc="5" dirty="0">
                <a:latin typeface="Arial MT"/>
                <a:cs typeface="Arial MT"/>
              </a:rPr>
              <a:t>décisions</a:t>
            </a:r>
            <a:r>
              <a:rPr sz="1150" spc="-10" dirty="0">
                <a:latin typeface="Arial MT"/>
                <a:cs typeface="Arial MT"/>
              </a:rPr>
              <a:t> </a:t>
            </a:r>
            <a:r>
              <a:rPr sz="1150" spc="10" dirty="0">
                <a:latin typeface="Arial MT"/>
                <a:cs typeface="Arial MT"/>
              </a:rPr>
              <a:t>?</a:t>
            </a:r>
            <a:endParaRPr sz="1150">
              <a:latin typeface="Arial MT"/>
              <a:cs typeface="Arial MT"/>
            </a:endParaRPr>
          </a:p>
          <a:p>
            <a:pPr marL="248285" marR="74930" indent="-165100">
              <a:lnSpc>
                <a:spcPct val="145500"/>
              </a:lnSpc>
              <a:spcBef>
                <a:spcPts val="365"/>
              </a:spcBef>
              <a:buClr>
                <a:srgbClr val="FF0000"/>
              </a:buClr>
              <a:buChar char="▪"/>
              <a:tabLst>
                <a:tab pos="172085" algn="l"/>
              </a:tabLst>
            </a:pPr>
            <a:r>
              <a:rPr sz="1100" spc="-5" dirty="0">
                <a:latin typeface="Arial MT"/>
                <a:cs typeface="Arial MT"/>
              </a:rPr>
              <a:t>Qui</a:t>
            </a:r>
            <a:r>
              <a:rPr sz="1100" spc="5" dirty="0">
                <a:latin typeface="Arial MT"/>
                <a:cs typeface="Arial MT"/>
              </a:rPr>
              <a:t> </a:t>
            </a:r>
            <a:r>
              <a:rPr sz="1100" spc="-10" dirty="0">
                <a:latin typeface="Arial MT"/>
                <a:cs typeface="Arial MT"/>
              </a:rPr>
              <a:t>achète</a:t>
            </a:r>
            <a:r>
              <a:rPr sz="1100" dirty="0">
                <a:latin typeface="Arial MT"/>
                <a:cs typeface="Arial MT"/>
              </a:rPr>
              <a:t> </a:t>
            </a:r>
            <a:r>
              <a:rPr sz="1100" spc="-5" dirty="0">
                <a:latin typeface="Arial MT"/>
                <a:cs typeface="Arial MT"/>
              </a:rPr>
              <a:t>les</a:t>
            </a:r>
            <a:r>
              <a:rPr sz="1100" dirty="0">
                <a:latin typeface="Arial MT"/>
                <a:cs typeface="Arial MT"/>
              </a:rPr>
              <a:t> </a:t>
            </a:r>
            <a:r>
              <a:rPr sz="1100" spc="-5" dirty="0">
                <a:latin typeface="Arial MT"/>
                <a:cs typeface="Arial MT"/>
              </a:rPr>
              <a:t>systèmes</a:t>
            </a:r>
            <a:r>
              <a:rPr sz="1100" dirty="0">
                <a:latin typeface="Arial MT"/>
                <a:cs typeface="Arial MT"/>
              </a:rPr>
              <a:t> </a:t>
            </a:r>
            <a:r>
              <a:rPr sz="1100" spc="-10" dirty="0">
                <a:latin typeface="Arial MT"/>
                <a:cs typeface="Arial MT"/>
              </a:rPr>
              <a:t>informatiques</a:t>
            </a:r>
            <a:r>
              <a:rPr sz="1100" dirty="0">
                <a:latin typeface="Arial MT"/>
                <a:cs typeface="Arial MT"/>
              </a:rPr>
              <a:t> </a:t>
            </a:r>
            <a:r>
              <a:rPr sz="1100" spc="-5" dirty="0">
                <a:latin typeface="Arial MT"/>
                <a:cs typeface="Arial MT"/>
              </a:rPr>
              <a:t>et</a:t>
            </a:r>
            <a:r>
              <a:rPr sz="1100" dirty="0">
                <a:latin typeface="Arial MT"/>
                <a:cs typeface="Arial MT"/>
              </a:rPr>
              <a:t> </a:t>
            </a:r>
            <a:r>
              <a:rPr sz="1100" spc="-5" dirty="0">
                <a:latin typeface="Arial MT"/>
                <a:cs typeface="Arial MT"/>
              </a:rPr>
              <a:t>qui</a:t>
            </a:r>
            <a:r>
              <a:rPr sz="1100" dirty="0">
                <a:latin typeface="Arial MT"/>
                <a:cs typeface="Arial MT"/>
              </a:rPr>
              <a:t> </a:t>
            </a:r>
            <a:r>
              <a:rPr sz="1100" spc="-5" dirty="0">
                <a:latin typeface="Arial MT"/>
                <a:cs typeface="Arial MT"/>
              </a:rPr>
              <a:t>décide</a:t>
            </a:r>
            <a:r>
              <a:rPr sz="1100" spc="5" dirty="0">
                <a:latin typeface="Arial MT"/>
                <a:cs typeface="Arial MT"/>
              </a:rPr>
              <a:t> </a:t>
            </a:r>
            <a:r>
              <a:rPr sz="1100" spc="-10" dirty="0">
                <a:latin typeface="Arial MT"/>
                <a:cs typeface="Arial MT"/>
              </a:rPr>
              <a:t>quoi </a:t>
            </a:r>
            <a:r>
              <a:rPr sz="1100" spc="-295" dirty="0">
                <a:latin typeface="Arial MT"/>
                <a:cs typeface="Arial MT"/>
              </a:rPr>
              <a:t> </a:t>
            </a:r>
            <a:r>
              <a:rPr sz="1100" spc="-10" dirty="0">
                <a:latin typeface="Arial MT"/>
                <a:cs typeface="Arial MT"/>
              </a:rPr>
              <a:t>acheter </a:t>
            </a:r>
            <a:r>
              <a:rPr sz="1100" spc="-5" dirty="0">
                <a:latin typeface="Arial MT"/>
                <a:cs typeface="Arial MT"/>
              </a:rPr>
              <a:t>?</a:t>
            </a:r>
            <a:endParaRPr sz="1100">
              <a:latin typeface="Arial MT"/>
              <a:cs typeface="Arial MT"/>
            </a:endParaRPr>
          </a:p>
          <a:p>
            <a:pPr marL="171450" indent="-88900">
              <a:lnSpc>
                <a:spcPct val="100000"/>
              </a:lnSpc>
              <a:spcBef>
                <a:spcPts val="330"/>
              </a:spcBef>
              <a:buClr>
                <a:srgbClr val="FF0000"/>
              </a:buClr>
              <a:buChar char="▪"/>
              <a:tabLst>
                <a:tab pos="172085" algn="l"/>
              </a:tabLst>
            </a:pPr>
            <a:r>
              <a:rPr sz="1100" spc="-5" dirty="0">
                <a:latin typeface="Arial MT"/>
                <a:cs typeface="Arial MT"/>
              </a:rPr>
              <a:t>Qui contrôle</a:t>
            </a:r>
            <a:r>
              <a:rPr sz="1100" spc="-10" dirty="0">
                <a:latin typeface="Arial MT"/>
                <a:cs typeface="Arial MT"/>
              </a:rPr>
              <a:t> </a:t>
            </a:r>
            <a:r>
              <a:rPr sz="1100" spc="-5" dirty="0">
                <a:latin typeface="Arial MT"/>
                <a:cs typeface="Arial MT"/>
              </a:rPr>
              <a:t>les ressources</a:t>
            </a:r>
            <a:r>
              <a:rPr sz="1100" spc="-10" dirty="0">
                <a:latin typeface="Arial MT"/>
                <a:cs typeface="Arial MT"/>
              </a:rPr>
              <a:t> </a:t>
            </a:r>
            <a:r>
              <a:rPr sz="1100" spc="-5" dirty="0">
                <a:latin typeface="Arial MT"/>
                <a:cs typeface="Arial MT"/>
              </a:rPr>
              <a:t>?</a:t>
            </a:r>
            <a:endParaRPr sz="1100">
              <a:latin typeface="Arial MT"/>
              <a:cs typeface="Arial MT"/>
            </a:endParaRPr>
          </a:p>
          <a:p>
            <a:pPr marL="158750" indent="-76200">
              <a:lnSpc>
                <a:spcPct val="100000"/>
              </a:lnSpc>
              <a:spcBef>
                <a:spcPts val="1020"/>
              </a:spcBef>
              <a:buClr>
                <a:srgbClr val="FF0000"/>
              </a:buClr>
              <a:buChar char="▪"/>
              <a:tabLst>
                <a:tab pos="159385" algn="l"/>
              </a:tabLst>
            </a:pPr>
            <a:r>
              <a:rPr sz="950" spc="-10" dirty="0">
                <a:latin typeface="Arial MT"/>
                <a:cs typeface="Arial MT"/>
              </a:rPr>
              <a:t>Qui</a:t>
            </a:r>
            <a:r>
              <a:rPr sz="950" dirty="0">
                <a:latin typeface="Arial MT"/>
                <a:cs typeface="Arial MT"/>
              </a:rPr>
              <a:t> </a:t>
            </a:r>
            <a:r>
              <a:rPr sz="950" spc="-10" dirty="0">
                <a:latin typeface="Arial MT"/>
                <a:cs typeface="Arial MT"/>
              </a:rPr>
              <a:t>possède</a:t>
            </a:r>
            <a:r>
              <a:rPr sz="950" dirty="0">
                <a:latin typeface="Arial MT"/>
                <a:cs typeface="Arial MT"/>
              </a:rPr>
              <a:t> </a:t>
            </a:r>
            <a:r>
              <a:rPr sz="950" spc="-10" dirty="0">
                <a:latin typeface="Arial MT"/>
                <a:cs typeface="Arial MT"/>
              </a:rPr>
              <a:t>les</a:t>
            </a:r>
            <a:r>
              <a:rPr sz="950" dirty="0">
                <a:latin typeface="Arial MT"/>
                <a:cs typeface="Arial MT"/>
              </a:rPr>
              <a:t> </a:t>
            </a:r>
            <a:r>
              <a:rPr sz="950" spc="-5" dirty="0">
                <a:latin typeface="Arial MT"/>
                <a:cs typeface="Arial MT"/>
              </a:rPr>
              <a:t>compétences</a:t>
            </a:r>
            <a:r>
              <a:rPr sz="950" spc="5" dirty="0">
                <a:latin typeface="Arial MT"/>
                <a:cs typeface="Arial MT"/>
              </a:rPr>
              <a:t> </a:t>
            </a:r>
            <a:r>
              <a:rPr sz="950" spc="-5" dirty="0">
                <a:latin typeface="Arial MT"/>
                <a:cs typeface="Arial MT"/>
              </a:rPr>
              <a:t>spécialisées</a:t>
            </a:r>
            <a:r>
              <a:rPr sz="950" dirty="0">
                <a:latin typeface="Arial MT"/>
                <a:cs typeface="Arial MT"/>
              </a:rPr>
              <a:t> </a:t>
            </a:r>
            <a:r>
              <a:rPr sz="950" spc="-10" dirty="0">
                <a:latin typeface="Arial MT"/>
                <a:cs typeface="Arial MT"/>
              </a:rPr>
              <a:t>dont</a:t>
            </a:r>
            <a:r>
              <a:rPr sz="950" dirty="0">
                <a:latin typeface="Arial MT"/>
                <a:cs typeface="Arial MT"/>
              </a:rPr>
              <a:t> </a:t>
            </a:r>
            <a:r>
              <a:rPr sz="950" spc="-5" dirty="0">
                <a:latin typeface="Arial MT"/>
                <a:cs typeface="Arial MT"/>
              </a:rPr>
              <a:t>le</a:t>
            </a:r>
            <a:r>
              <a:rPr sz="950" dirty="0">
                <a:latin typeface="Arial MT"/>
                <a:cs typeface="Arial MT"/>
              </a:rPr>
              <a:t> </a:t>
            </a:r>
            <a:r>
              <a:rPr sz="950" spc="-10" dirty="0">
                <a:latin typeface="Arial MT"/>
                <a:cs typeface="Arial MT"/>
              </a:rPr>
              <a:t>projet</a:t>
            </a:r>
            <a:r>
              <a:rPr sz="950" spc="5" dirty="0">
                <a:latin typeface="Arial MT"/>
                <a:cs typeface="Arial MT"/>
              </a:rPr>
              <a:t> </a:t>
            </a:r>
            <a:r>
              <a:rPr sz="950" spc="-5" dirty="0">
                <a:latin typeface="Arial MT"/>
                <a:cs typeface="Arial MT"/>
              </a:rPr>
              <a:t>a</a:t>
            </a:r>
            <a:r>
              <a:rPr sz="950" dirty="0">
                <a:latin typeface="Arial MT"/>
                <a:cs typeface="Arial MT"/>
              </a:rPr>
              <a:t> </a:t>
            </a:r>
            <a:r>
              <a:rPr sz="950" spc="-10" dirty="0">
                <a:latin typeface="Arial MT"/>
                <a:cs typeface="Arial MT"/>
              </a:rPr>
              <a:t>besoin</a:t>
            </a:r>
            <a:r>
              <a:rPr sz="950" dirty="0">
                <a:latin typeface="Arial MT"/>
                <a:cs typeface="Arial MT"/>
              </a:rPr>
              <a:t> </a:t>
            </a:r>
            <a:r>
              <a:rPr sz="950" spc="-5" dirty="0">
                <a:latin typeface="Arial MT"/>
                <a:cs typeface="Arial MT"/>
              </a:rPr>
              <a:t>?</a:t>
            </a:r>
            <a:endParaRPr sz="950">
              <a:latin typeface="Arial MT"/>
              <a:cs typeface="Arial MT"/>
            </a:endParaRPr>
          </a:p>
          <a:p>
            <a:pPr marL="171450" indent="-88900">
              <a:lnSpc>
                <a:spcPct val="100000"/>
              </a:lnSpc>
              <a:spcBef>
                <a:spcPts val="359"/>
              </a:spcBef>
              <a:buClr>
                <a:srgbClr val="FF0000"/>
              </a:buClr>
              <a:buChar char="▪"/>
              <a:tabLst>
                <a:tab pos="172085" algn="l"/>
              </a:tabLst>
            </a:pPr>
            <a:r>
              <a:rPr sz="1100" spc="-5" dirty="0">
                <a:latin typeface="Arial MT"/>
                <a:cs typeface="Arial MT"/>
              </a:rPr>
              <a:t>Qui</a:t>
            </a:r>
            <a:r>
              <a:rPr sz="1100" spc="-10" dirty="0">
                <a:latin typeface="Arial MT"/>
                <a:cs typeface="Arial MT"/>
              </a:rPr>
              <a:t> </a:t>
            </a:r>
            <a:r>
              <a:rPr sz="1100" spc="-5" dirty="0">
                <a:latin typeface="Arial MT"/>
                <a:cs typeface="Arial MT"/>
              </a:rPr>
              <a:t>a</a:t>
            </a:r>
            <a:r>
              <a:rPr sz="1100" spc="-10" dirty="0">
                <a:latin typeface="Arial MT"/>
                <a:cs typeface="Arial MT"/>
              </a:rPr>
              <a:t> </a:t>
            </a:r>
            <a:r>
              <a:rPr sz="1100" spc="-5" dirty="0">
                <a:latin typeface="Arial MT"/>
                <a:cs typeface="Arial MT"/>
              </a:rPr>
              <a:t>de</a:t>
            </a:r>
            <a:r>
              <a:rPr sz="1100" spc="-10" dirty="0">
                <a:latin typeface="Arial MT"/>
                <a:cs typeface="Arial MT"/>
              </a:rPr>
              <a:t> l’influence</a:t>
            </a:r>
            <a:r>
              <a:rPr sz="1100" spc="-15" dirty="0">
                <a:latin typeface="Arial MT"/>
                <a:cs typeface="Arial MT"/>
              </a:rPr>
              <a:t> </a:t>
            </a:r>
            <a:r>
              <a:rPr sz="1100" spc="-5" dirty="0">
                <a:latin typeface="Arial MT"/>
                <a:cs typeface="Arial MT"/>
              </a:rPr>
              <a:t>?</a:t>
            </a:r>
            <a:endParaRPr sz="1100">
              <a:latin typeface="Arial MT"/>
              <a:cs typeface="Arial M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a:spLocks noGrp="1"/>
          </p:cNvSpPr>
          <p:nvPr>
            <p:ph type="title"/>
          </p:nvPr>
        </p:nvSpPr>
        <p:spPr>
          <a:xfrm>
            <a:off x="967862" y="280208"/>
            <a:ext cx="6118738" cy="325730"/>
          </a:xfrm>
          <a:prstGeom prst="rect">
            <a:avLst/>
          </a:prstGeom>
        </p:spPr>
        <p:txBody>
          <a:bodyPr vert="horz" wrap="square" lIns="0" tIns="17780" rIns="0" bIns="0" rtlCol="0">
            <a:spAutoFit/>
          </a:bodyPr>
          <a:lstStyle/>
          <a:p>
            <a:pPr marL="12700">
              <a:lnSpc>
                <a:spcPct val="100000"/>
              </a:lnSpc>
              <a:spcBef>
                <a:spcPts val="140"/>
              </a:spcBef>
            </a:pPr>
            <a:r>
              <a:rPr sz="2000" b="1" spc="15" dirty="0"/>
              <a:t>Exemples</a:t>
            </a:r>
            <a:r>
              <a:rPr sz="2000" b="1" spc="25" dirty="0"/>
              <a:t> </a:t>
            </a:r>
            <a:r>
              <a:rPr sz="2000" b="1" spc="15" dirty="0"/>
              <a:t>de</a:t>
            </a:r>
            <a:r>
              <a:rPr sz="2000" b="1" spc="10" dirty="0"/>
              <a:t> </a:t>
            </a:r>
            <a:r>
              <a:rPr sz="2000" b="1" spc="15" dirty="0"/>
              <a:t>catégories</a:t>
            </a:r>
            <a:r>
              <a:rPr sz="2000" b="1" spc="10" dirty="0"/>
              <a:t> </a:t>
            </a:r>
            <a:r>
              <a:rPr sz="2000" b="1" spc="15" dirty="0"/>
              <a:t>de</a:t>
            </a:r>
            <a:r>
              <a:rPr sz="2000" b="1" spc="10" dirty="0"/>
              <a:t> parties</a:t>
            </a:r>
            <a:r>
              <a:rPr sz="2000" b="1" spc="15" dirty="0"/>
              <a:t> </a:t>
            </a:r>
            <a:r>
              <a:rPr sz="2000" b="1" spc="10" dirty="0"/>
              <a:t>prenantes</a:t>
            </a:r>
            <a:endParaRPr sz="2000" b="1" dirty="0"/>
          </a:p>
        </p:txBody>
      </p:sp>
      <p:sp>
        <p:nvSpPr>
          <p:cNvPr id="6" name="object 6"/>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29</a:t>
            </a:fld>
            <a:r>
              <a:rPr dirty="0"/>
              <a:t> </a:t>
            </a:r>
            <a:r>
              <a:rPr spc="10" dirty="0"/>
              <a:t>sur</a:t>
            </a:r>
            <a:r>
              <a:rPr dirty="0"/>
              <a:t> </a:t>
            </a:r>
            <a:r>
              <a:rPr spc="5" dirty="0"/>
              <a:t>40</a:t>
            </a:r>
          </a:p>
        </p:txBody>
      </p:sp>
      <p:sp>
        <p:nvSpPr>
          <p:cNvPr id="4" name="object 4"/>
          <p:cNvSpPr txBox="1"/>
          <p:nvPr/>
        </p:nvSpPr>
        <p:spPr>
          <a:xfrm>
            <a:off x="662813" y="2663574"/>
            <a:ext cx="2188845" cy="2031364"/>
          </a:xfrm>
          <a:prstGeom prst="rect">
            <a:avLst/>
          </a:prstGeom>
        </p:spPr>
        <p:txBody>
          <a:bodyPr vert="horz" wrap="square" lIns="0" tIns="12065" rIns="0" bIns="0" rtlCol="0">
            <a:spAutoFit/>
          </a:bodyPr>
          <a:lstStyle/>
          <a:p>
            <a:pPr marL="12700" marR="365125" indent="7620">
              <a:lnSpc>
                <a:spcPct val="119400"/>
              </a:lnSpc>
              <a:spcBef>
                <a:spcPts val="95"/>
              </a:spcBef>
            </a:pPr>
            <a:r>
              <a:rPr sz="1300" spc="-5" dirty="0">
                <a:solidFill>
                  <a:srgbClr val="232323"/>
                </a:solidFill>
                <a:latin typeface="Arial MT"/>
                <a:cs typeface="Arial MT"/>
              </a:rPr>
              <a:t>Cinq grandes </a:t>
            </a:r>
            <a:r>
              <a:rPr sz="1300" dirty="0">
                <a:solidFill>
                  <a:srgbClr val="232323"/>
                </a:solidFill>
                <a:latin typeface="Arial MT"/>
                <a:cs typeface="Arial MT"/>
              </a:rPr>
              <a:t>catégories </a:t>
            </a:r>
            <a:r>
              <a:rPr sz="1300" spc="-350" dirty="0">
                <a:solidFill>
                  <a:srgbClr val="232323"/>
                </a:solidFill>
                <a:latin typeface="Arial MT"/>
                <a:cs typeface="Arial MT"/>
              </a:rPr>
              <a:t> </a:t>
            </a:r>
            <a:r>
              <a:rPr sz="1300" dirty="0">
                <a:solidFill>
                  <a:srgbClr val="232323"/>
                </a:solidFill>
                <a:latin typeface="Arial MT"/>
                <a:cs typeface="Arial MT"/>
              </a:rPr>
              <a:t>de</a:t>
            </a:r>
            <a:r>
              <a:rPr sz="1300" spc="-10" dirty="0">
                <a:solidFill>
                  <a:srgbClr val="232323"/>
                </a:solidFill>
                <a:latin typeface="Arial MT"/>
                <a:cs typeface="Arial MT"/>
              </a:rPr>
              <a:t> </a:t>
            </a:r>
            <a:r>
              <a:rPr sz="1300" spc="-5" dirty="0">
                <a:solidFill>
                  <a:srgbClr val="232323"/>
                </a:solidFill>
                <a:latin typeface="Arial MT"/>
                <a:cs typeface="Arial MT"/>
              </a:rPr>
              <a:t>parties prenantes</a:t>
            </a:r>
            <a:endParaRPr sz="1300">
              <a:latin typeface="Arial MT"/>
              <a:cs typeface="Arial MT"/>
            </a:endParaRPr>
          </a:p>
          <a:p>
            <a:pPr marL="200025" marR="5080" indent="33020">
              <a:lnSpc>
                <a:spcPct val="164300"/>
              </a:lnSpc>
              <a:spcBef>
                <a:spcPts val="105"/>
              </a:spcBef>
            </a:pPr>
            <a:r>
              <a:rPr sz="1300" spc="-5" dirty="0">
                <a:solidFill>
                  <a:srgbClr val="232323"/>
                </a:solidFill>
                <a:latin typeface="Arial MT"/>
                <a:cs typeface="Arial MT"/>
              </a:rPr>
              <a:t>Fonctions</a:t>
            </a:r>
            <a:r>
              <a:rPr sz="1300" dirty="0">
                <a:solidFill>
                  <a:srgbClr val="232323"/>
                </a:solidFill>
                <a:latin typeface="Arial MT"/>
                <a:cs typeface="Arial MT"/>
              </a:rPr>
              <a:t> de</a:t>
            </a:r>
            <a:r>
              <a:rPr sz="1300" spc="-5" dirty="0">
                <a:solidFill>
                  <a:srgbClr val="232323"/>
                </a:solidFill>
                <a:latin typeface="Arial MT"/>
                <a:cs typeface="Arial MT"/>
              </a:rPr>
              <a:t> l'entreprise </a:t>
            </a:r>
            <a:r>
              <a:rPr sz="1300" dirty="0">
                <a:solidFill>
                  <a:srgbClr val="232323"/>
                </a:solidFill>
                <a:latin typeface="Arial MT"/>
                <a:cs typeface="Arial MT"/>
              </a:rPr>
              <a:t> </a:t>
            </a:r>
            <a:r>
              <a:rPr sz="1100" spc="-5" dirty="0">
                <a:solidFill>
                  <a:srgbClr val="232323"/>
                </a:solidFill>
                <a:latin typeface="Arial MT"/>
                <a:cs typeface="Arial MT"/>
              </a:rPr>
              <a:t>Organisation de l'utilisateur final </a:t>
            </a:r>
            <a:r>
              <a:rPr sz="1100" spc="-295" dirty="0">
                <a:solidFill>
                  <a:srgbClr val="232323"/>
                </a:solidFill>
                <a:latin typeface="Arial MT"/>
                <a:cs typeface="Arial MT"/>
              </a:rPr>
              <a:t> </a:t>
            </a:r>
            <a:r>
              <a:rPr sz="1300" spc="-5" dirty="0">
                <a:solidFill>
                  <a:srgbClr val="232323"/>
                </a:solidFill>
                <a:latin typeface="Arial MT"/>
                <a:cs typeface="Arial MT"/>
              </a:rPr>
              <a:t>Organisation</a:t>
            </a:r>
            <a:r>
              <a:rPr sz="1300" spc="15" dirty="0">
                <a:solidFill>
                  <a:srgbClr val="232323"/>
                </a:solidFill>
                <a:latin typeface="Arial MT"/>
                <a:cs typeface="Arial MT"/>
              </a:rPr>
              <a:t> </a:t>
            </a:r>
            <a:r>
              <a:rPr sz="1300" dirty="0">
                <a:solidFill>
                  <a:srgbClr val="232323"/>
                </a:solidFill>
                <a:latin typeface="Arial MT"/>
                <a:cs typeface="Arial MT"/>
              </a:rPr>
              <a:t>du</a:t>
            </a:r>
            <a:r>
              <a:rPr sz="1300" spc="-5" dirty="0">
                <a:solidFill>
                  <a:srgbClr val="232323"/>
                </a:solidFill>
                <a:latin typeface="Arial MT"/>
                <a:cs typeface="Arial MT"/>
              </a:rPr>
              <a:t> projet </a:t>
            </a:r>
            <a:r>
              <a:rPr sz="1300" dirty="0">
                <a:solidFill>
                  <a:srgbClr val="232323"/>
                </a:solidFill>
                <a:latin typeface="Arial MT"/>
                <a:cs typeface="Arial MT"/>
              </a:rPr>
              <a:t> </a:t>
            </a:r>
            <a:r>
              <a:rPr sz="1250" spc="10" dirty="0">
                <a:solidFill>
                  <a:srgbClr val="232323"/>
                </a:solidFill>
                <a:latin typeface="Arial MT"/>
                <a:cs typeface="Arial MT"/>
              </a:rPr>
              <a:t>Opérations</a:t>
            </a:r>
            <a:r>
              <a:rPr sz="1250" spc="20" dirty="0">
                <a:solidFill>
                  <a:srgbClr val="232323"/>
                </a:solidFill>
                <a:latin typeface="Arial MT"/>
                <a:cs typeface="Arial MT"/>
              </a:rPr>
              <a:t> </a:t>
            </a:r>
            <a:r>
              <a:rPr sz="1250" spc="15" dirty="0">
                <a:solidFill>
                  <a:srgbClr val="232323"/>
                </a:solidFill>
                <a:latin typeface="Arial MT"/>
                <a:cs typeface="Arial MT"/>
              </a:rPr>
              <a:t>du</a:t>
            </a:r>
            <a:r>
              <a:rPr sz="1250" dirty="0">
                <a:solidFill>
                  <a:srgbClr val="232323"/>
                </a:solidFill>
                <a:latin typeface="Arial MT"/>
                <a:cs typeface="Arial MT"/>
              </a:rPr>
              <a:t> </a:t>
            </a:r>
            <a:r>
              <a:rPr sz="1250" spc="15" dirty="0">
                <a:solidFill>
                  <a:srgbClr val="232323"/>
                </a:solidFill>
                <a:latin typeface="Arial MT"/>
                <a:cs typeface="Arial MT"/>
              </a:rPr>
              <a:t>système</a:t>
            </a:r>
            <a:endParaRPr sz="1250">
              <a:latin typeface="Arial MT"/>
              <a:cs typeface="Arial MT"/>
            </a:endParaRPr>
          </a:p>
          <a:p>
            <a:pPr marL="233045">
              <a:lnSpc>
                <a:spcPct val="100000"/>
              </a:lnSpc>
              <a:spcBef>
                <a:spcPts val="615"/>
              </a:spcBef>
            </a:pPr>
            <a:r>
              <a:rPr sz="1300" spc="-5" dirty="0">
                <a:solidFill>
                  <a:srgbClr val="232323"/>
                </a:solidFill>
                <a:latin typeface="Arial MT"/>
                <a:cs typeface="Arial MT"/>
              </a:rPr>
              <a:t>Externe</a:t>
            </a:r>
            <a:endParaRPr sz="1300">
              <a:latin typeface="Arial MT"/>
              <a:cs typeface="Arial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4921351" y="1337851"/>
            <a:ext cx="3566160" cy="1612900"/>
          </a:xfrm>
          <a:prstGeom prst="rect">
            <a:avLst/>
          </a:prstGeom>
        </p:spPr>
        <p:txBody>
          <a:bodyPr vert="horz" wrap="square" lIns="0" tIns="11430" rIns="0" bIns="0" rtlCol="0">
            <a:spAutoFit/>
          </a:bodyPr>
          <a:lstStyle/>
          <a:p>
            <a:pPr marL="227329" marR="539115" indent="-227329">
              <a:lnSpc>
                <a:spcPct val="138500"/>
              </a:lnSpc>
              <a:spcBef>
                <a:spcPts val="90"/>
              </a:spcBef>
              <a:buClr>
                <a:srgbClr val="FF0000"/>
              </a:buClr>
              <a:buChar char="►"/>
              <a:tabLst>
                <a:tab pos="227329" algn="l"/>
              </a:tabLst>
            </a:pPr>
            <a:r>
              <a:rPr sz="1300" spc="10" dirty="0">
                <a:latin typeface="Arial MT"/>
                <a:cs typeface="Arial MT"/>
              </a:rPr>
              <a:t>Les </a:t>
            </a:r>
            <a:r>
              <a:rPr sz="1300" spc="15" dirty="0">
                <a:latin typeface="Arial MT"/>
                <a:cs typeface="Arial MT"/>
              </a:rPr>
              <a:t>concepts </a:t>
            </a:r>
            <a:r>
              <a:rPr sz="1300" spc="10" dirty="0">
                <a:latin typeface="Arial MT"/>
                <a:cs typeface="Arial MT"/>
              </a:rPr>
              <a:t>abordés dans </a:t>
            </a:r>
            <a:r>
              <a:rPr sz="1300" spc="15" dirty="0">
                <a:latin typeface="Arial MT"/>
                <a:cs typeface="Arial MT"/>
              </a:rPr>
              <a:t>ce </a:t>
            </a:r>
            <a:r>
              <a:rPr sz="1300" spc="20" dirty="0">
                <a:latin typeface="Arial MT"/>
                <a:cs typeface="Arial MT"/>
              </a:rPr>
              <a:t> </a:t>
            </a:r>
            <a:r>
              <a:rPr sz="1300" spc="15" dirty="0">
                <a:latin typeface="Arial MT"/>
                <a:cs typeface="Arial MT"/>
              </a:rPr>
              <a:t>module</a:t>
            </a:r>
            <a:r>
              <a:rPr sz="1300" spc="-5" dirty="0">
                <a:latin typeface="Arial MT"/>
                <a:cs typeface="Arial MT"/>
              </a:rPr>
              <a:t> </a:t>
            </a:r>
            <a:r>
              <a:rPr sz="1300" spc="10" dirty="0">
                <a:latin typeface="Arial MT"/>
                <a:cs typeface="Arial MT"/>
              </a:rPr>
              <a:t>ont</a:t>
            </a:r>
            <a:r>
              <a:rPr sz="1300" spc="-5" dirty="0">
                <a:latin typeface="Arial MT"/>
                <a:cs typeface="Arial MT"/>
              </a:rPr>
              <a:t> </a:t>
            </a:r>
            <a:r>
              <a:rPr sz="1300" spc="10" dirty="0">
                <a:latin typeface="Arial MT"/>
                <a:cs typeface="Arial MT"/>
              </a:rPr>
              <a:t>été</a:t>
            </a:r>
            <a:r>
              <a:rPr sz="1300" dirty="0">
                <a:latin typeface="Arial MT"/>
                <a:cs typeface="Arial MT"/>
              </a:rPr>
              <a:t> </a:t>
            </a:r>
            <a:r>
              <a:rPr sz="1300" spc="10" dirty="0">
                <a:latin typeface="Arial MT"/>
                <a:cs typeface="Arial MT"/>
              </a:rPr>
              <a:t>adaptés</a:t>
            </a:r>
            <a:r>
              <a:rPr sz="1300" spc="-5" dirty="0">
                <a:latin typeface="Arial MT"/>
                <a:cs typeface="Arial MT"/>
              </a:rPr>
              <a:t> </a:t>
            </a:r>
            <a:r>
              <a:rPr sz="1300" spc="15" dirty="0">
                <a:latin typeface="Arial MT"/>
                <a:cs typeface="Arial MT"/>
              </a:rPr>
              <a:t>à</a:t>
            </a:r>
            <a:r>
              <a:rPr sz="1300" dirty="0">
                <a:latin typeface="Arial MT"/>
                <a:cs typeface="Arial MT"/>
              </a:rPr>
              <a:t> </a:t>
            </a:r>
            <a:r>
              <a:rPr sz="1300" spc="5" dirty="0">
                <a:latin typeface="Arial MT"/>
                <a:cs typeface="Arial MT"/>
              </a:rPr>
              <a:t>partir</a:t>
            </a:r>
            <a:r>
              <a:rPr sz="1300" spc="-5" dirty="0">
                <a:latin typeface="Arial MT"/>
                <a:cs typeface="Arial MT"/>
              </a:rPr>
              <a:t> </a:t>
            </a:r>
            <a:r>
              <a:rPr sz="1300" spc="10" dirty="0">
                <a:latin typeface="Arial MT"/>
                <a:cs typeface="Arial MT"/>
              </a:rPr>
              <a:t>de</a:t>
            </a:r>
            <a:endParaRPr sz="1300">
              <a:latin typeface="Arial MT"/>
              <a:cs typeface="Arial MT"/>
            </a:endParaRPr>
          </a:p>
          <a:p>
            <a:pPr marL="445134">
              <a:lnSpc>
                <a:spcPct val="100000"/>
              </a:lnSpc>
              <a:spcBef>
                <a:spcPts val="295"/>
              </a:spcBef>
            </a:pPr>
            <a:r>
              <a:rPr sz="1300" spc="5" dirty="0">
                <a:latin typeface="Arial MT"/>
                <a:cs typeface="Arial MT"/>
              </a:rPr>
              <a:t>définitions</a:t>
            </a:r>
            <a:r>
              <a:rPr sz="1300" dirty="0">
                <a:latin typeface="Arial MT"/>
                <a:cs typeface="Arial MT"/>
              </a:rPr>
              <a:t> </a:t>
            </a:r>
            <a:r>
              <a:rPr sz="1300" spc="10" dirty="0">
                <a:latin typeface="Arial MT"/>
                <a:cs typeface="Arial MT"/>
              </a:rPr>
              <a:t>plus</a:t>
            </a:r>
            <a:r>
              <a:rPr sz="1300" spc="5" dirty="0">
                <a:latin typeface="Arial MT"/>
                <a:cs typeface="Arial MT"/>
              </a:rPr>
              <a:t> formelles</a:t>
            </a:r>
            <a:r>
              <a:rPr sz="1300" spc="20" dirty="0">
                <a:latin typeface="Arial MT"/>
                <a:cs typeface="Arial MT"/>
              </a:rPr>
              <a:t> </a:t>
            </a:r>
            <a:r>
              <a:rPr sz="1300" spc="15" dirty="0">
                <a:latin typeface="Arial MT"/>
                <a:cs typeface="Arial MT"/>
              </a:rPr>
              <a:t>contenues</a:t>
            </a:r>
            <a:r>
              <a:rPr sz="1300" spc="5" dirty="0">
                <a:latin typeface="Arial MT"/>
                <a:cs typeface="Arial MT"/>
              </a:rPr>
              <a:t> </a:t>
            </a:r>
            <a:r>
              <a:rPr sz="1300" spc="10" dirty="0">
                <a:latin typeface="Arial MT"/>
                <a:cs typeface="Arial MT"/>
              </a:rPr>
              <a:t>dans</a:t>
            </a:r>
            <a:endParaRPr sz="1300">
              <a:latin typeface="Arial MT"/>
              <a:cs typeface="Arial MT"/>
            </a:endParaRPr>
          </a:p>
          <a:p>
            <a:pPr marL="568960" lvl="1" indent="-127000">
              <a:lnSpc>
                <a:spcPct val="100000"/>
              </a:lnSpc>
              <a:spcBef>
                <a:spcPts val="1100"/>
              </a:spcBef>
              <a:buClr>
                <a:srgbClr val="FF0000"/>
              </a:buClr>
              <a:buChar char="■"/>
              <a:tabLst>
                <a:tab pos="569595" algn="l"/>
              </a:tabLst>
            </a:pPr>
            <a:r>
              <a:rPr sz="1100" spc="10" dirty="0">
                <a:latin typeface="Arial MT"/>
                <a:cs typeface="Arial MT"/>
              </a:rPr>
              <a:t>ISO/CEI</a:t>
            </a:r>
            <a:r>
              <a:rPr sz="1100" spc="-10" dirty="0">
                <a:latin typeface="Arial MT"/>
                <a:cs typeface="Arial MT"/>
              </a:rPr>
              <a:t> </a:t>
            </a:r>
            <a:r>
              <a:rPr sz="1100" spc="10" dirty="0">
                <a:latin typeface="Arial MT"/>
                <a:cs typeface="Arial MT"/>
              </a:rPr>
              <a:t>42010:</a:t>
            </a:r>
            <a:r>
              <a:rPr sz="1100" spc="-10" dirty="0">
                <a:latin typeface="Arial MT"/>
                <a:cs typeface="Arial MT"/>
              </a:rPr>
              <a:t> </a:t>
            </a:r>
            <a:r>
              <a:rPr sz="1100" spc="10" dirty="0">
                <a:latin typeface="Arial MT"/>
                <a:cs typeface="Arial MT"/>
              </a:rPr>
              <a:t>2007</a:t>
            </a:r>
            <a:r>
              <a:rPr sz="1100" spc="-10" dirty="0">
                <a:latin typeface="Arial MT"/>
                <a:cs typeface="Arial MT"/>
              </a:rPr>
              <a:t> </a:t>
            </a:r>
            <a:r>
              <a:rPr sz="1100" spc="10" dirty="0">
                <a:latin typeface="Arial MT"/>
                <a:cs typeface="Arial MT"/>
              </a:rPr>
              <a:t>Recommandé</a:t>
            </a:r>
            <a:endParaRPr sz="1100">
              <a:latin typeface="Arial MT"/>
              <a:cs typeface="Arial MT"/>
            </a:endParaRPr>
          </a:p>
          <a:p>
            <a:pPr marL="702945" marR="5080" indent="7620">
              <a:lnSpc>
                <a:spcPct val="145500"/>
              </a:lnSpc>
              <a:spcBef>
                <a:spcPts val="65"/>
              </a:spcBef>
            </a:pPr>
            <a:r>
              <a:rPr sz="1100" spc="5" dirty="0">
                <a:latin typeface="Arial MT"/>
                <a:cs typeface="Arial MT"/>
              </a:rPr>
              <a:t>Pratique</a:t>
            </a:r>
            <a:r>
              <a:rPr sz="1100" spc="15" dirty="0">
                <a:latin typeface="Arial MT"/>
                <a:cs typeface="Arial MT"/>
              </a:rPr>
              <a:t> </a:t>
            </a:r>
            <a:r>
              <a:rPr sz="1100" spc="10" dirty="0">
                <a:latin typeface="Arial MT"/>
                <a:cs typeface="Arial MT"/>
              </a:rPr>
              <a:t>pour</a:t>
            </a:r>
            <a:r>
              <a:rPr sz="1100" spc="5" dirty="0">
                <a:latin typeface="Arial MT"/>
                <a:cs typeface="Arial MT"/>
              </a:rPr>
              <a:t> la description architecturale</a:t>
            </a:r>
            <a:r>
              <a:rPr sz="1100" spc="10" dirty="0">
                <a:latin typeface="Arial MT"/>
                <a:cs typeface="Arial MT"/>
              </a:rPr>
              <a:t> de </a:t>
            </a:r>
            <a:r>
              <a:rPr sz="1100" spc="-290" dirty="0">
                <a:latin typeface="Arial MT"/>
                <a:cs typeface="Arial MT"/>
              </a:rPr>
              <a:t> </a:t>
            </a:r>
            <a:r>
              <a:rPr sz="1100" spc="10" dirty="0">
                <a:latin typeface="Arial MT"/>
                <a:cs typeface="Arial MT"/>
              </a:rPr>
              <a:t>Systèmes</a:t>
            </a:r>
            <a:r>
              <a:rPr sz="1100" spc="15" dirty="0">
                <a:latin typeface="Arial MT"/>
                <a:cs typeface="Arial MT"/>
              </a:rPr>
              <a:t> à</a:t>
            </a:r>
            <a:r>
              <a:rPr sz="1100" dirty="0">
                <a:latin typeface="Arial MT"/>
                <a:cs typeface="Arial MT"/>
              </a:rPr>
              <a:t> </a:t>
            </a:r>
            <a:r>
              <a:rPr sz="1100" spc="5" dirty="0">
                <a:latin typeface="Arial MT"/>
                <a:cs typeface="Arial MT"/>
              </a:rPr>
              <a:t>forte</a:t>
            </a:r>
            <a:r>
              <a:rPr sz="1100" spc="10" dirty="0">
                <a:latin typeface="Arial MT"/>
                <a:cs typeface="Arial MT"/>
              </a:rPr>
              <a:t> </a:t>
            </a:r>
            <a:r>
              <a:rPr sz="1100" spc="5" dirty="0">
                <a:latin typeface="Arial MT"/>
                <a:cs typeface="Arial MT"/>
              </a:rPr>
              <a:t>intensité</a:t>
            </a:r>
            <a:r>
              <a:rPr sz="1100" dirty="0">
                <a:latin typeface="Arial MT"/>
                <a:cs typeface="Arial MT"/>
              </a:rPr>
              <a:t> </a:t>
            </a:r>
            <a:r>
              <a:rPr sz="1100" spc="5" dirty="0">
                <a:latin typeface="Arial MT"/>
                <a:cs typeface="Arial MT"/>
              </a:rPr>
              <a:t>logicielle</a:t>
            </a:r>
            <a:endParaRPr sz="110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7" name="object 7"/>
          <p:cNvSpPr txBox="1"/>
          <p:nvPr/>
        </p:nvSpPr>
        <p:spPr>
          <a:xfrm>
            <a:off x="632355" y="6536044"/>
            <a:ext cx="1156970" cy="146050"/>
          </a:xfrm>
          <a:prstGeom prst="rect">
            <a:avLst/>
          </a:prstGeom>
        </p:spPr>
        <p:txBody>
          <a:bodyPr vert="horz" wrap="square" lIns="0" tIns="1905" rIns="0" bIns="0" rtlCol="0">
            <a:spAutoFit/>
          </a:bodyPr>
          <a:lstStyle/>
          <a:p>
            <a:pPr marL="12700">
              <a:lnSpc>
                <a:spcPct val="100000"/>
              </a:lnSpc>
              <a:spcBef>
                <a:spcPts val="15"/>
              </a:spcBef>
            </a:pPr>
            <a:r>
              <a:rPr sz="850" spc="-10" dirty="0">
                <a:solidFill>
                  <a:srgbClr val="F7F7F7"/>
                </a:solidFill>
                <a:latin typeface="Arial MT"/>
                <a:cs typeface="Arial MT"/>
              </a:rPr>
              <a:t>DIAPOSITIVE</a:t>
            </a:r>
            <a:r>
              <a:rPr sz="850" spc="-20" dirty="0">
                <a:solidFill>
                  <a:srgbClr val="F7F7F7"/>
                </a:solidFill>
                <a:latin typeface="Arial MT"/>
                <a:cs typeface="Arial MT"/>
              </a:rPr>
              <a:t> </a:t>
            </a:r>
            <a:fld id="{81D60167-4931-47E6-BA6A-407CBD079E47}" type="slidenum">
              <a:rPr sz="850" spc="-5" dirty="0">
                <a:solidFill>
                  <a:srgbClr val="F7F7F7"/>
                </a:solidFill>
                <a:latin typeface="Arial MT"/>
                <a:cs typeface="Arial MT"/>
              </a:rPr>
              <a:t>3</a:t>
            </a:fld>
            <a:r>
              <a:rPr sz="850" spc="-15" dirty="0">
                <a:solidFill>
                  <a:srgbClr val="F7F7F7"/>
                </a:solidFill>
                <a:latin typeface="Arial MT"/>
                <a:cs typeface="Arial MT"/>
              </a:rPr>
              <a:t> </a:t>
            </a:r>
            <a:r>
              <a:rPr sz="850" spc="-5" dirty="0">
                <a:solidFill>
                  <a:srgbClr val="F7F7F7"/>
                </a:solidFill>
                <a:latin typeface="Arial MT"/>
                <a:cs typeface="Arial MT"/>
              </a:rPr>
              <a:t>sur</a:t>
            </a:r>
            <a:r>
              <a:rPr sz="850" spc="-15" dirty="0">
                <a:solidFill>
                  <a:srgbClr val="F7F7F7"/>
                </a:solidFill>
                <a:latin typeface="Arial MT"/>
                <a:cs typeface="Arial MT"/>
              </a:rPr>
              <a:t> </a:t>
            </a:r>
            <a:r>
              <a:rPr sz="850" spc="-10" dirty="0">
                <a:solidFill>
                  <a:srgbClr val="F7F7F7"/>
                </a:solidFill>
                <a:latin typeface="Arial MT"/>
                <a:cs typeface="Arial MT"/>
              </a:rPr>
              <a:t>40</a:t>
            </a:r>
            <a:endParaRPr sz="850">
              <a:latin typeface="Arial MT"/>
              <a:cs typeface="Arial MT"/>
            </a:endParaRPr>
          </a:p>
        </p:txBody>
      </p:sp>
      <p:sp>
        <p:nvSpPr>
          <p:cNvPr id="4" name="object 4"/>
          <p:cNvSpPr txBox="1">
            <a:spLocks noGrp="1"/>
          </p:cNvSpPr>
          <p:nvPr>
            <p:ph type="title"/>
          </p:nvPr>
        </p:nvSpPr>
        <p:spPr>
          <a:xfrm>
            <a:off x="880972" y="368700"/>
            <a:ext cx="7882027" cy="321883"/>
          </a:xfrm>
          <a:prstGeom prst="rect">
            <a:avLst/>
          </a:prstGeom>
        </p:spPr>
        <p:txBody>
          <a:bodyPr vert="horz" wrap="square" lIns="0" tIns="13970" rIns="0" bIns="0" rtlCol="0">
            <a:spAutoFit/>
          </a:bodyPr>
          <a:lstStyle/>
          <a:p>
            <a:pPr marL="12700">
              <a:lnSpc>
                <a:spcPct val="100000"/>
              </a:lnSpc>
              <a:spcBef>
                <a:spcPts val="110"/>
              </a:spcBef>
            </a:pPr>
            <a:r>
              <a:rPr sz="2000" b="1" dirty="0"/>
              <a:t>Concepts de</a:t>
            </a:r>
            <a:r>
              <a:rPr sz="2000" b="1" spc="5" dirty="0"/>
              <a:t> </a:t>
            </a:r>
            <a:r>
              <a:rPr sz="2000" b="1" dirty="0"/>
              <a:t>base </a:t>
            </a:r>
            <a:r>
              <a:rPr sz="2000" b="1" spc="5" dirty="0"/>
              <a:t>contenus</a:t>
            </a:r>
            <a:r>
              <a:rPr sz="2000" b="1" dirty="0"/>
              <a:t> dans la</a:t>
            </a:r>
            <a:r>
              <a:rPr sz="2000" b="1" spc="5" dirty="0"/>
              <a:t> </a:t>
            </a:r>
            <a:r>
              <a:rPr sz="2000" b="1" dirty="0"/>
              <a:t>norme ISO/IEC</a:t>
            </a:r>
            <a:r>
              <a:rPr sz="2000" b="1" spc="5" dirty="0"/>
              <a:t> </a:t>
            </a:r>
            <a:r>
              <a:rPr sz="2000" b="1" dirty="0"/>
              <a:t>42010:2007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1116343" y="3976447"/>
            <a:ext cx="2058035" cy="476884"/>
          </a:xfrm>
          <a:prstGeom prst="rect">
            <a:avLst/>
          </a:prstGeom>
        </p:spPr>
        <p:txBody>
          <a:bodyPr vert="horz" wrap="square" lIns="0" tIns="12065" rIns="0" bIns="0" rtlCol="0">
            <a:spAutoFit/>
          </a:bodyPr>
          <a:lstStyle/>
          <a:p>
            <a:pPr marL="22225">
              <a:lnSpc>
                <a:spcPct val="100000"/>
              </a:lnSpc>
              <a:spcBef>
                <a:spcPts val="95"/>
              </a:spcBef>
            </a:pPr>
            <a:r>
              <a:rPr sz="1100" spc="-10" dirty="0">
                <a:latin typeface="Arial MT"/>
                <a:cs typeface="Arial MT"/>
              </a:rPr>
              <a:t>Déterminer </a:t>
            </a:r>
            <a:r>
              <a:rPr sz="1100" spc="-5" dirty="0">
                <a:latin typeface="Arial MT"/>
                <a:cs typeface="Arial MT"/>
              </a:rPr>
              <a:t>les</a:t>
            </a:r>
            <a:r>
              <a:rPr sz="1100" spc="-10" dirty="0">
                <a:latin typeface="Arial MT"/>
                <a:cs typeface="Arial MT"/>
              </a:rPr>
              <a:t> </a:t>
            </a:r>
            <a:r>
              <a:rPr sz="1100" spc="-5" dirty="0">
                <a:latin typeface="Arial MT"/>
                <a:cs typeface="Arial MT"/>
              </a:rPr>
              <a:t>parties</a:t>
            </a:r>
            <a:r>
              <a:rPr sz="1100" spc="-10" dirty="0">
                <a:latin typeface="Arial MT"/>
                <a:cs typeface="Arial MT"/>
              </a:rPr>
              <a:t> prenantes</a:t>
            </a:r>
            <a:endParaRPr sz="1100">
              <a:latin typeface="Arial MT"/>
              <a:cs typeface="Arial MT"/>
            </a:endParaRPr>
          </a:p>
          <a:p>
            <a:pPr marL="12700">
              <a:lnSpc>
                <a:spcPct val="100000"/>
              </a:lnSpc>
              <a:spcBef>
                <a:spcPts val="920"/>
              </a:spcBef>
            </a:pPr>
            <a:r>
              <a:rPr sz="1100" spc="-10" dirty="0">
                <a:latin typeface="Arial MT"/>
                <a:cs typeface="Arial MT"/>
              </a:rPr>
              <a:t>Approche</a:t>
            </a:r>
            <a:r>
              <a:rPr sz="1100" dirty="0">
                <a:latin typeface="Arial MT"/>
                <a:cs typeface="Arial MT"/>
              </a:rPr>
              <a:t> </a:t>
            </a:r>
            <a:r>
              <a:rPr sz="1100" spc="-5" dirty="0">
                <a:latin typeface="Arial MT"/>
                <a:cs typeface="Arial MT"/>
              </a:rPr>
              <a:t>de</a:t>
            </a:r>
            <a:r>
              <a:rPr sz="1100" spc="-15" dirty="0">
                <a:latin typeface="Arial MT"/>
                <a:cs typeface="Arial MT"/>
              </a:rPr>
              <a:t> </a:t>
            </a:r>
            <a:r>
              <a:rPr sz="1100" spc="-10" dirty="0">
                <a:latin typeface="Arial MT"/>
                <a:cs typeface="Arial MT"/>
              </a:rPr>
              <a:t>gestion</a:t>
            </a:r>
            <a:endParaRPr sz="1100">
              <a:latin typeface="Arial MT"/>
              <a:cs typeface="Arial MT"/>
            </a:endParaRPr>
          </a:p>
        </p:txBody>
      </p:sp>
      <p:sp>
        <p:nvSpPr>
          <p:cNvPr id="10" name="object 10"/>
          <p:cNvSpPr txBox="1"/>
          <p:nvPr/>
        </p:nvSpPr>
        <p:spPr>
          <a:xfrm>
            <a:off x="204012" y="6446173"/>
            <a:ext cx="134620" cy="244475"/>
          </a:xfrm>
          <a:prstGeom prst="rect">
            <a:avLst/>
          </a:prstGeom>
        </p:spPr>
        <p:txBody>
          <a:bodyPr vert="horz" wrap="square" lIns="0" tIns="0" rIns="0" bIns="0" rtlCol="0">
            <a:spAutoFit/>
          </a:bodyPr>
          <a:lstStyle/>
          <a:p>
            <a:pPr marL="12700">
              <a:lnSpc>
                <a:spcPts val="1805"/>
              </a:lnSpc>
            </a:pPr>
            <a:r>
              <a:rPr sz="1550" spc="-5" dirty="0">
                <a:solidFill>
                  <a:srgbClr val="FFFFFF"/>
                </a:solidFill>
                <a:latin typeface="Arial MT"/>
                <a:cs typeface="Arial MT"/>
              </a:rPr>
              <a:t>2</a:t>
            </a:r>
            <a:endParaRPr sz="1550">
              <a:latin typeface="Arial MT"/>
              <a:cs typeface="Arial MT"/>
            </a:endParaRPr>
          </a:p>
        </p:txBody>
      </p:sp>
      <p:sp>
        <p:nvSpPr>
          <p:cNvPr id="11" name="object 11"/>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12" name="object 12"/>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30</a:t>
            </a:fld>
            <a:r>
              <a:rPr dirty="0"/>
              <a:t> </a:t>
            </a:r>
            <a:r>
              <a:rPr spc="10" dirty="0"/>
              <a:t>sur</a:t>
            </a:r>
            <a:r>
              <a:rPr dirty="0"/>
              <a:t> </a:t>
            </a:r>
            <a:r>
              <a:rPr spc="5" dirty="0"/>
              <a:t>40</a:t>
            </a:r>
          </a:p>
        </p:txBody>
      </p:sp>
      <p:sp>
        <p:nvSpPr>
          <p:cNvPr id="4" name="object 4"/>
          <p:cNvSpPr txBox="1"/>
          <p:nvPr/>
        </p:nvSpPr>
        <p:spPr>
          <a:xfrm>
            <a:off x="794181" y="2968068"/>
            <a:ext cx="2683510"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Classer</a:t>
            </a:r>
            <a:r>
              <a:rPr sz="1100" dirty="0">
                <a:latin typeface="Arial MT"/>
                <a:cs typeface="Arial MT"/>
              </a:rPr>
              <a:t> </a:t>
            </a:r>
            <a:r>
              <a:rPr sz="1100" spc="-5" dirty="0">
                <a:latin typeface="Arial MT"/>
                <a:cs typeface="Arial MT"/>
              </a:rPr>
              <a:t>les</a:t>
            </a:r>
            <a:r>
              <a:rPr sz="1100" dirty="0">
                <a:latin typeface="Arial MT"/>
                <a:cs typeface="Arial MT"/>
              </a:rPr>
              <a:t> </a:t>
            </a:r>
            <a:r>
              <a:rPr sz="1100" spc="-10" dirty="0">
                <a:latin typeface="Arial MT"/>
                <a:cs typeface="Arial MT"/>
              </a:rPr>
              <a:t>positions</a:t>
            </a:r>
            <a:r>
              <a:rPr sz="1100" spc="-5" dirty="0">
                <a:latin typeface="Arial MT"/>
                <a:cs typeface="Arial MT"/>
              </a:rPr>
              <a:t> des</a:t>
            </a:r>
            <a:r>
              <a:rPr sz="1100" dirty="0">
                <a:latin typeface="Arial MT"/>
                <a:cs typeface="Arial MT"/>
              </a:rPr>
              <a:t> </a:t>
            </a:r>
            <a:r>
              <a:rPr sz="1100" spc="-5" dirty="0">
                <a:latin typeface="Arial MT"/>
                <a:cs typeface="Arial MT"/>
              </a:rPr>
              <a:t>parties</a:t>
            </a:r>
            <a:r>
              <a:rPr sz="1100" dirty="0">
                <a:latin typeface="Arial MT"/>
                <a:cs typeface="Arial MT"/>
              </a:rPr>
              <a:t> </a:t>
            </a:r>
            <a:r>
              <a:rPr sz="1100" spc="-10" dirty="0">
                <a:latin typeface="Arial MT"/>
                <a:cs typeface="Arial MT"/>
              </a:rPr>
              <a:t>prenantes</a:t>
            </a:r>
            <a:endParaRPr sz="1100">
              <a:latin typeface="Arial MT"/>
              <a:cs typeface="Arial MT"/>
            </a:endParaRPr>
          </a:p>
        </p:txBody>
      </p:sp>
      <p:sp>
        <p:nvSpPr>
          <p:cNvPr id="5" name="object 5"/>
          <p:cNvSpPr txBox="1"/>
          <p:nvPr/>
        </p:nvSpPr>
        <p:spPr>
          <a:xfrm>
            <a:off x="1197003" y="1769315"/>
            <a:ext cx="1892935"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Identifier</a:t>
            </a:r>
            <a:r>
              <a:rPr sz="1100" spc="5" dirty="0">
                <a:latin typeface="Arial MT"/>
                <a:cs typeface="Arial MT"/>
              </a:rPr>
              <a:t> </a:t>
            </a:r>
            <a:r>
              <a:rPr sz="1100" spc="-5" dirty="0">
                <a:latin typeface="Arial MT"/>
                <a:cs typeface="Arial MT"/>
              </a:rPr>
              <a:t>les</a:t>
            </a:r>
            <a:r>
              <a:rPr sz="1100" spc="-10" dirty="0">
                <a:latin typeface="Arial MT"/>
                <a:cs typeface="Arial MT"/>
              </a:rPr>
              <a:t> </a:t>
            </a:r>
            <a:r>
              <a:rPr sz="1100" spc="-5" dirty="0">
                <a:latin typeface="Arial MT"/>
                <a:cs typeface="Arial MT"/>
              </a:rPr>
              <a:t>parties </a:t>
            </a:r>
            <a:r>
              <a:rPr sz="1100" spc="-10" dirty="0">
                <a:latin typeface="Arial MT"/>
                <a:cs typeface="Arial MT"/>
              </a:rPr>
              <a:t>prenantes</a:t>
            </a:r>
            <a:endParaRPr sz="1100">
              <a:latin typeface="Arial MT"/>
              <a:cs typeface="Arial MT"/>
            </a:endParaRPr>
          </a:p>
        </p:txBody>
      </p:sp>
      <p:sp>
        <p:nvSpPr>
          <p:cNvPr id="6" name="object 6"/>
          <p:cNvSpPr txBox="1"/>
          <p:nvPr/>
        </p:nvSpPr>
        <p:spPr>
          <a:xfrm>
            <a:off x="735978" y="5343603"/>
            <a:ext cx="2237740"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Livrables</a:t>
            </a:r>
            <a:r>
              <a:rPr sz="1100" spc="5" dirty="0">
                <a:latin typeface="Arial MT"/>
                <a:cs typeface="Arial MT"/>
              </a:rPr>
              <a:t> </a:t>
            </a:r>
            <a:r>
              <a:rPr sz="1100" spc="-10" dirty="0">
                <a:latin typeface="Arial MT"/>
                <a:cs typeface="Arial MT"/>
              </a:rPr>
              <a:t>d'engagement</a:t>
            </a:r>
            <a:r>
              <a:rPr sz="1100" spc="5" dirty="0">
                <a:latin typeface="Arial MT"/>
                <a:cs typeface="Arial MT"/>
              </a:rPr>
              <a:t> </a:t>
            </a:r>
            <a:r>
              <a:rPr sz="1100" spc="-5" dirty="0">
                <a:latin typeface="Arial MT"/>
                <a:cs typeface="Arial MT"/>
              </a:rPr>
              <a:t>sur</a:t>
            </a:r>
            <a:r>
              <a:rPr sz="1100" spc="5" dirty="0">
                <a:latin typeface="Arial MT"/>
                <a:cs typeface="Arial MT"/>
              </a:rPr>
              <a:t> </a:t>
            </a:r>
            <a:r>
              <a:rPr sz="1100" spc="-5" dirty="0">
                <a:latin typeface="Arial MT"/>
                <a:cs typeface="Arial MT"/>
              </a:rPr>
              <a:t>mesure</a:t>
            </a:r>
            <a:endParaRPr sz="1100">
              <a:latin typeface="Arial MT"/>
              <a:cs typeface="Arial MT"/>
            </a:endParaRPr>
          </a:p>
        </p:txBody>
      </p:sp>
      <p:sp>
        <p:nvSpPr>
          <p:cNvPr id="7" name="object 7"/>
          <p:cNvSpPr txBox="1"/>
          <p:nvPr/>
        </p:nvSpPr>
        <p:spPr>
          <a:xfrm>
            <a:off x="4531714" y="1661701"/>
            <a:ext cx="3130550" cy="1245235"/>
          </a:xfrm>
          <a:prstGeom prst="rect">
            <a:avLst/>
          </a:prstGeom>
        </p:spPr>
        <p:txBody>
          <a:bodyPr vert="horz" wrap="square" lIns="0" tIns="12065" rIns="0" bIns="0" rtlCol="0">
            <a:spAutoFit/>
          </a:bodyPr>
          <a:lstStyle/>
          <a:p>
            <a:pPr marL="57785" marR="5080" indent="-45720">
              <a:lnSpc>
                <a:spcPct val="153800"/>
              </a:lnSpc>
              <a:spcBef>
                <a:spcPts val="95"/>
              </a:spcBef>
            </a:pPr>
            <a:r>
              <a:rPr sz="1300" spc="5" dirty="0">
                <a:latin typeface="Arial MT"/>
                <a:cs typeface="Arial MT"/>
              </a:rPr>
              <a:t>Développer la </a:t>
            </a:r>
            <a:r>
              <a:rPr sz="1300" spc="10" dirty="0">
                <a:latin typeface="Arial MT"/>
                <a:cs typeface="Arial MT"/>
              </a:rPr>
              <a:t>compréhension des </a:t>
            </a:r>
            <a:r>
              <a:rPr sz="1300" spc="5" dirty="0">
                <a:latin typeface="Arial MT"/>
                <a:cs typeface="Arial MT"/>
              </a:rPr>
              <a:t>parties </a:t>
            </a:r>
            <a:r>
              <a:rPr sz="1300" spc="-350" dirty="0">
                <a:latin typeface="Arial MT"/>
                <a:cs typeface="Arial MT"/>
              </a:rPr>
              <a:t> </a:t>
            </a:r>
            <a:r>
              <a:rPr sz="1300" spc="5" dirty="0">
                <a:latin typeface="Arial MT"/>
                <a:cs typeface="Arial MT"/>
              </a:rPr>
              <a:t>prenantes</a:t>
            </a:r>
            <a:r>
              <a:rPr sz="1300" dirty="0">
                <a:latin typeface="Arial MT"/>
                <a:cs typeface="Arial MT"/>
              </a:rPr>
              <a:t> </a:t>
            </a:r>
            <a:r>
              <a:rPr sz="1300" spc="5" dirty="0">
                <a:latin typeface="Arial MT"/>
                <a:cs typeface="Arial MT"/>
              </a:rPr>
              <a:t>les plus importantes</a:t>
            </a:r>
            <a:endParaRPr sz="1300">
              <a:latin typeface="Arial MT"/>
              <a:cs typeface="Arial MT"/>
            </a:endParaRPr>
          </a:p>
          <a:p>
            <a:pPr>
              <a:lnSpc>
                <a:spcPct val="100000"/>
              </a:lnSpc>
            </a:pPr>
            <a:endParaRPr sz="1500">
              <a:latin typeface="Arial MT"/>
              <a:cs typeface="Arial MT"/>
            </a:endParaRPr>
          </a:p>
          <a:p>
            <a:pPr>
              <a:lnSpc>
                <a:spcPct val="100000"/>
              </a:lnSpc>
              <a:spcBef>
                <a:spcPts val="20"/>
              </a:spcBef>
            </a:pPr>
            <a:endParaRPr sz="1300">
              <a:latin typeface="Arial MT"/>
              <a:cs typeface="Arial MT"/>
            </a:endParaRPr>
          </a:p>
          <a:p>
            <a:pPr marL="12700">
              <a:lnSpc>
                <a:spcPct val="100000"/>
              </a:lnSpc>
            </a:pPr>
            <a:r>
              <a:rPr sz="1300" spc="5" dirty="0">
                <a:latin typeface="Arial MT"/>
                <a:cs typeface="Arial MT"/>
              </a:rPr>
              <a:t>Créer</a:t>
            </a:r>
            <a:r>
              <a:rPr sz="1300" dirty="0">
                <a:latin typeface="Arial MT"/>
                <a:cs typeface="Arial MT"/>
              </a:rPr>
              <a:t> </a:t>
            </a:r>
            <a:r>
              <a:rPr sz="1300" spc="10" dirty="0">
                <a:latin typeface="Arial MT"/>
                <a:cs typeface="Arial MT"/>
              </a:rPr>
              <a:t>une</a:t>
            </a:r>
            <a:r>
              <a:rPr sz="1300" dirty="0">
                <a:latin typeface="Arial MT"/>
                <a:cs typeface="Arial MT"/>
              </a:rPr>
              <a:t> </a:t>
            </a:r>
            <a:r>
              <a:rPr sz="1300" spc="5" dirty="0">
                <a:latin typeface="Arial MT"/>
                <a:cs typeface="Arial MT"/>
              </a:rPr>
              <a:t>analyse</a:t>
            </a:r>
            <a:r>
              <a:rPr sz="1300" dirty="0">
                <a:latin typeface="Arial MT"/>
                <a:cs typeface="Arial MT"/>
              </a:rPr>
              <a:t> </a:t>
            </a:r>
            <a:r>
              <a:rPr sz="1300" spc="10" dirty="0">
                <a:latin typeface="Arial MT"/>
                <a:cs typeface="Arial MT"/>
              </a:rPr>
              <a:t>des</a:t>
            </a:r>
            <a:r>
              <a:rPr sz="1300" spc="5" dirty="0">
                <a:latin typeface="Arial MT"/>
                <a:cs typeface="Arial MT"/>
              </a:rPr>
              <a:t> parties</a:t>
            </a:r>
            <a:r>
              <a:rPr sz="1300" dirty="0">
                <a:latin typeface="Arial MT"/>
                <a:cs typeface="Arial MT"/>
              </a:rPr>
              <a:t> </a:t>
            </a:r>
            <a:r>
              <a:rPr sz="1300" spc="5" dirty="0">
                <a:latin typeface="Arial MT"/>
                <a:cs typeface="Arial MT"/>
              </a:rPr>
              <a:t>prenantes</a:t>
            </a:r>
            <a:endParaRPr sz="1300">
              <a:latin typeface="Arial MT"/>
              <a:cs typeface="Arial MT"/>
            </a:endParaRPr>
          </a:p>
        </p:txBody>
      </p:sp>
      <p:sp>
        <p:nvSpPr>
          <p:cNvPr id="8" name="object 8"/>
          <p:cNvSpPr txBox="1">
            <a:spLocks noGrp="1"/>
          </p:cNvSpPr>
          <p:nvPr>
            <p:ph type="title"/>
          </p:nvPr>
        </p:nvSpPr>
        <p:spPr>
          <a:xfrm>
            <a:off x="867257" y="437955"/>
            <a:ext cx="7819543" cy="319318"/>
          </a:xfrm>
          <a:prstGeom prst="rect">
            <a:avLst/>
          </a:prstGeom>
        </p:spPr>
        <p:txBody>
          <a:bodyPr vert="horz" wrap="square" lIns="0" tIns="11430" rIns="0" bIns="0" rtlCol="0">
            <a:spAutoFit/>
          </a:bodyPr>
          <a:lstStyle/>
          <a:p>
            <a:pPr marL="12700">
              <a:lnSpc>
                <a:spcPct val="100000"/>
              </a:lnSpc>
              <a:spcBef>
                <a:spcPts val="90"/>
              </a:spcBef>
            </a:pPr>
            <a:r>
              <a:rPr sz="2000" b="1" spc="-10" dirty="0"/>
              <a:t>Classer</a:t>
            </a:r>
            <a:r>
              <a:rPr sz="2000" b="1" spc="-15" dirty="0"/>
              <a:t> </a:t>
            </a:r>
            <a:r>
              <a:rPr sz="2000" b="1" spc="-10" dirty="0"/>
              <a:t>les positions</a:t>
            </a:r>
            <a:r>
              <a:rPr sz="2000" b="1" spc="-15" dirty="0"/>
              <a:t> </a:t>
            </a:r>
            <a:r>
              <a:rPr sz="2000" b="1" spc="-10" dirty="0"/>
              <a:t>des parties prenantes</a:t>
            </a:r>
            <a:endParaRPr sz="20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7989197" y="1664871"/>
            <a:ext cx="514984" cy="513715"/>
          </a:xfrm>
          <a:prstGeom prst="rect">
            <a:avLst/>
          </a:prstGeom>
        </p:spPr>
        <p:txBody>
          <a:bodyPr vert="horz" wrap="square" lIns="0" tIns="12700" rIns="0" bIns="0" rtlCol="0">
            <a:spAutoFit/>
          </a:bodyPr>
          <a:lstStyle/>
          <a:p>
            <a:pPr marL="52069" marR="5080" indent="-40005">
              <a:lnSpc>
                <a:spcPct val="145600"/>
              </a:lnSpc>
              <a:spcBef>
                <a:spcPts val="100"/>
              </a:spcBef>
            </a:pPr>
            <a:r>
              <a:rPr sz="1100" spc="-5" dirty="0">
                <a:solidFill>
                  <a:srgbClr val="FFFFFF"/>
                </a:solidFill>
                <a:latin typeface="Arial MT"/>
                <a:cs typeface="Arial MT"/>
              </a:rPr>
              <a:t>Support  </a:t>
            </a:r>
            <a:r>
              <a:rPr sz="1100" dirty="0">
                <a:solidFill>
                  <a:srgbClr val="FFFFFF"/>
                </a:solidFill>
                <a:latin typeface="Arial MT"/>
                <a:cs typeface="Arial MT"/>
              </a:rPr>
              <a:t>requis</a:t>
            </a:r>
            <a:endParaRPr sz="1100">
              <a:latin typeface="Arial MT"/>
              <a:cs typeface="Arial MT"/>
            </a:endParaRPr>
          </a:p>
        </p:txBody>
      </p:sp>
      <p:sp>
        <p:nvSpPr>
          <p:cNvPr id="18" name="object 18"/>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19" name="object 19"/>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31</a:t>
            </a:fld>
            <a:r>
              <a:rPr dirty="0"/>
              <a:t> </a:t>
            </a:r>
            <a:r>
              <a:rPr spc="10" dirty="0"/>
              <a:t>sur</a:t>
            </a:r>
            <a:r>
              <a:rPr dirty="0"/>
              <a:t> </a:t>
            </a:r>
            <a:r>
              <a:rPr spc="5" dirty="0"/>
              <a:t>40</a:t>
            </a:r>
          </a:p>
        </p:txBody>
      </p:sp>
      <p:sp>
        <p:nvSpPr>
          <p:cNvPr id="4" name="object 4"/>
          <p:cNvSpPr txBox="1"/>
          <p:nvPr/>
        </p:nvSpPr>
        <p:spPr>
          <a:xfrm>
            <a:off x="2960386" y="1633221"/>
            <a:ext cx="581660" cy="165100"/>
          </a:xfrm>
          <a:prstGeom prst="rect">
            <a:avLst/>
          </a:prstGeom>
        </p:spPr>
        <p:txBody>
          <a:bodyPr vert="horz" wrap="square" lIns="0" tIns="14604" rIns="0" bIns="0" rtlCol="0">
            <a:spAutoFit/>
          </a:bodyPr>
          <a:lstStyle/>
          <a:p>
            <a:pPr marL="12700">
              <a:lnSpc>
                <a:spcPct val="100000"/>
              </a:lnSpc>
              <a:spcBef>
                <a:spcPts val="114"/>
              </a:spcBef>
            </a:pPr>
            <a:r>
              <a:rPr sz="900" dirty="0">
                <a:solidFill>
                  <a:srgbClr val="FFFFFF"/>
                </a:solidFill>
                <a:latin typeface="Arial MT"/>
                <a:cs typeface="Arial MT"/>
              </a:rPr>
              <a:t>Capacité</a:t>
            </a:r>
            <a:r>
              <a:rPr sz="900" spc="-45" dirty="0">
                <a:solidFill>
                  <a:srgbClr val="FFFFFF"/>
                </a:solidFill>
                <a:latin typeface="Arial MT"/>
                <a:cs typeface="Arial MT"/>
              </a:rPr>
              <a:t> </a:t>
            </a:r>
            <a:r>
              <a:rPr sz="900" spc="5" dirty="0">
                <a:solidFill>
                  <a:srgbClr val="FFFFFF"/>
                </a:solidFill>
                <a:latin typeface="Arial MT"/>
                <a:cs typeface="Arial MT"/>
              </a:rPr>
              <a:t>à</a:t>
            </a:r>
            <a:endParaRPr sz="900">
              <a:latin typeface="Arial MT"/>
              <a:cs typeface="Arial MT"/>
            </a:endParaRPr>
          </a:p>
        </p:txBody>
      </p:sp>
      <p:sp>
        <p:nvSpPr>
          <p:cNvPr id="5" name="object 5"/>
          <p:cNvSpPr txBox="1"/>
          <p:nvPr/>
        </p:nvSpPr>
        <p:spPr>
          <a:xfrm>
            <a:off x="3040000" y="1877061"/>
            <a:ext cx="497840" cy="165100"/>
          </a:xfrm>
          <a:prstGeom prst="rect">
            <a:avLst/>
          </a:prstGeom>
        </p:spPr>
        <p:txBody>
          <a:bodyPr vert="horz" wrap="square" lIns="0" tIns="14604" rIns="0" bIns="0" rtlCol="0">
            <a:spAutoFit/>
          </a:bodyPr>
          <a:lstStyle/>
          <a:p>
            <a:pPr marL="12700">
              <a:lnSpc>
                <a:spcPct val="100000"/>
              </a:lnSpc>
              <a:spcBef>
                <a:spcPts val="114"/>
              </a:spcBef>
            </a:pPr>
            <a:r>
              <a:rPr sz="900" dirty="0">
                <a:solidFill>
                  <a:srgbClr val="FFFFFF"/>
                </a:solidFill>
                <a:latin typeface="Arial MT"/>
                <a:cs typeface="Arial MT"/>
              </a:rPr>
              <a:t>perturber</a:t>
            </a:r>
            <a:endParaRPr sz="900">
              <a:latin typeface="Arial MT"/>
              <a:cs typeface="Arial MT"/>
            </a:endParaRPr>
          </a:p>
        </p:txBody>
      </p:sp>
      <p:sp>
        <p:nvSpPr>
          <p:cNvPr id="6" name="object 6"/>
          <p:cNvSpPr txBox="1"/>
          <p:nvPr/>
        </p:nvSpPr>
        <p:spPr>
          <a:xfrm>
            <a:off x="3039405" y="2120955"/>
            <a:ext cx="789305" cy="165100"/>
          </a:xfrm>
          <a:prstGeom prst="rect">
            <a:avLst/>
          </a:prstGeom>
        </p:spPr>
        <p:txBody>
          <a:bodyPr vert="horz" wrap="square" lIns="0" tIns="14604" rIns="0" bIns="0" rtlCol="0">
            <a:spAutoFit/>
          </a:bodyPr>
          <a:lstStyle/>
          <a:p>
            <a:pPr marL="12700">
              <a:lnSpc>
                <a:spcPct val="100000"/>
              </a:lnSpc>
              <a:spcBef>
                <a:spcPts val="114"/>
              </a:spcBef>
            </a:pPr>
            <a:r>
              <a:rPr sz="900" dirty="0">
                <a:solidFill>
                  <a:srgbClr val="FFFFFF"/>
                </a:solidFill>
                <a:latin typeface="Arial MT"/>
                <a:cs typeface="Arial MT"/>
              </a:rPr>
              <a:t>le</a:t>
            </a:r>
            <a:r>
              <a:rPr sz="900" spc="-40" dirty="0">
                <a:solidFill>
                  <a:srgbClr val="FFFFFF"/>
                </a:solidFill>
                <a:latin typeface="Arial MT"/>
                <a:cs typeface="Arial MT"/>
              </a:rPr>
              <a:t> </a:t>
            </a:r>
            <a:r>
              <a:rPr sz="900" spc="5" dirty="0">
                <a:solidFill>
                  <a:srgbClr val="FFFFFF"/>
                </a:solidFill>
                <a:latin typeface="Arial MT"/>
                <a:cs typeface="Arial MT"/>
              </a:rPr>
              <a:t>changement</a:t>
            </a:r>
            <a:endParaRPr sz="900">
              <a:latin typeface="Arial MT"/>
              <a:cs typeface="Arial MT"/>
            </a:endParaRPr>
          </a:p>
        </p:txBody>
      </p:sp>
      <p:sp>
        <p:nvSpPr>
          <p:cNvPr id="7" name="object 7"/>
          <p:cNvSpPr txBox="1"/>
          <p:nvPr/>
        </p:nvSpPr>
        <p:spPr>
          <a:xfrm>
            <a:off x="503105" y="1705181"/>
            <a:ext cx="992505" cy="473709"/>
          </a:xfrm>
          <a:prstGeom prst="rect">
            <a:avLst/>
          </a:prstGeom>
        </p:spPr>
        <p:txBody>
          <a:bodyPr vert="horz" wrap="square" lIns="0" tIns="13970" rIns="0" bIns="0" rtlCol="0">
            <a:spAutoFit/>
          </a:bodyPr>
          <a:lstStyle/>
          <a:p>
            <a:pPr algn="ctr">
              <a:lnSpc>
                <a:spcPct val="100000"/>
              </a:lnSpc>
              <a:spcBef>
                <a:spcPts val="110"/>
              </a:spcBef>
            </a:pPr>
            <a:r>
              <a:rPr sz="1100" dirty="0">
                <a:solidFill>
                  <a:srgbClr val="FFFFFF"/>
                </a:solidFill>
                <a:latin typeface="Arial MT"/>
                <a:cs typeface="Arial MT"/>
              </a:rPr>
              <a:t>Partie</a:t>
            </a:r>
            <a:r>
              <a:rPr sz="1100" spc="-35" dirty="0">
                <a:solidFill>
                  <a:srgbClr val="FFFFFF"/>
                </a:solidFill>
                <a:latin typeface="Arial MT"/>
                <a:cs typeface="Arial MT"/>
              </a:rPr>
              <a:t> </a:t>
            </a:r>
            <a:r>
              <a:rPr sz="1100" dirty="0">
                <a:solidFill>
                  <a:srgbClr val="FFFFFF"/>
                </a:solidFill>
                <a:latin typeface="Arial MT"/>
                <a:cs typeface="Arial MT"/>
              </a:rPr>
              <a:t>prenante</a:t>
            </a:r>
            <a:endParaRPr sz="1100">
              <a:latin typeface="Arial MT"/>
              <a:cs typeface="Arial MT"/>
            </a:endParaRPr>
          </a:p>
          <a:p>
            <a:pPr marR="32384" algn="ctr">
              <a:lnSpc>
                <a:spcPct val="100000"/>
              </a:lnSpc>
              <a:spcBef>
                <a:spcPts val="875"/>
              </a:spcBef>
            </a:pPr>
            <a:r>
              <a:rPr sz="1100" spc="-5" dirty="0">
                <a:solidFill>
                  <a:srgbClr val="FFFFFF"/>
                </a:solidFill>
                <a:latin typeface="Arial MT"/>
                <a:cs typeface="Arial MT"/>
              </a:rPr>
              <a:t>groupe</a:t>
            </a:r>
            <a:endParaRPr sz="1100">
              <a:latin typeface="Arial MT"/>
              <a:cs typeface="Arial MT"/>
            </a:endParaRPr>
          </a:p>
        </p:txBody>
      </p:sp>
      <p:sp>
        <p:nvSpPr>
          <p:cNvPr id="8" name="object 8"/>
          <p:cNvSpPr txBox="1"/>
          <p:nvPr/>
        </p:nvSpPr>
        <p:spPr>
          <a:xfrm>
            <a:off x="1719562" y="1844448"/>
            <a:ext cx="984250" cy="194310"/>
          </a:xfrm>
          <a:prstGeom prst="rect">
            <a:avLst/>
          </a:prstGeom>
        </p:spPr>
        <p:txBody>
          <a:bodyPr vert="horz" wrap="square" lIns="0" tIns="13335" rIns="0" bIns="0" rtlCol="0">
            <a:spAutoFit/>
          </a:bodyPr>
          <a:lstStyle/>
          <a:p>
            <a:pPr marL="12700">
              <a:lnSpc>
                <a:spcPct val="100000"/>
              </a:lnSpc>
              <a:spcBef>
                <a:spcPts val="105"/>
              </a:spcBef>
            </a:pPr>
            <a:r>
              <a:rPr sz="1100" spc="-5" dirty="0">
                <a:solidFill>
                  <a:srgbClr val="FFFFFF"/>
                </a:solidFill>
                <a:latin typeface="Arial MT"/>
                <a:cs typeface="Arial MT"/>
              </a:rPr>
              <a:t>Partie</a:t>
            </a:r>
            <a:r>
              <a:rPr sz="1100" spc="-40" dirty="0">
                <a:solidFill>
                  <a:srgbClr val="FFFFFF"/>
                </a:solidFill>
                <a:latin typeface="Arial MT"/>
                <a:cs typeface="Arial MT"/>
              </a:rPr>
              <a:t> </a:t>
            </a:r>
            <a:r>
              <a:rPr sz="1100" spc="-5" dirty="0">
                <a:solidFill>
                  <a:srgbClr val="FFFFFF"/>
                </a:solidFill>
                <a:latin typeface="Arial MT"/>
                <a:cs typeface="Arial MT"/>
              </a:rPr>
              <a:t>prenante</a:t>
            </a:r>
            <a:endParaRPr sz="1100">
              <a:latin typeface="Arial MT"/>
              <a:cs typeface="Arial MT"/>
            </a:endParaRPr>
          </a:p>
        </p:txBody>
      </p:sp>
      <p:sp>
        <p:nvSpPr>
          <p:cNvPr id="9" name="object 9"/>
          <p:cNvSpPr txBox="1"/>
          <p:nvPr/>
        </p:nvSpPr>
        <p:spPr>
          <a:xfrm>
            <a:off x="6837453" y="1699125"/>
            <a:ext cx="805180" cy="445134"/>
          </a:xfrm>
          <a:prstGeom prst="rect">
            <a:avLst/>
          </a:prstGeom>
        </p:spPr>
        <p:txBody>
          <a:bodyPr vert="horz" wrap="square" lIns="0" tIns="12065" rIns="0" bIns="0" rtlCol="0">
            <a:spAutoFit/>
          </a:bodyPr>
          <a:lstStyle/>
          <a:p>
            <a:pPr marL="12700" marR="5080" indent="172085">
              <a:lnSpc>
                <a:spcPct val="125200"/>
              </a:lnSpc>
              <a:spcBef>
                <a:spcPts val="95"/>
              </a:spcBef>
            </a:pPr>
            <a:r>
              <a:rPr sz="1100" spc="-5" dirty="0">
                <a:solidFill>
                  <a:srgbClr val="FFFFFF"/>
                </a:solidFill>
                <a:latin typeface="Arial MT"/>
                <a:cs typeface="Arial MT"/>
              </a:rPr>
              <a:t>Sous­ </a:t>
            </a:r>
            <a:r>
              <a:rPr sz="1100" dirty="0">
                <a:solidFill>
                  <a:srgbClr val="FFFFFF"/>
                </a:solidFill>
                <a:latin typeface="Arial MT"/>
                <a:cs typeface="Arial MT"/>
              </a:rPr>
              <a:t> </a:t>
            </a:r>
            <a:r>
              <a:rPr sz="1100" spc="-5" dirty="0">
                <a:solidFill>
                  <a:srgbClr val="FFFFFF"/>
                </a:solidFill>
                <a:latin typeface="Arial MT"/>
                <a:cs typeface="Arial MT"/>
              </a:rPr>
              <a:t>engagement</a:t>
            </a:r>
            <a:endParaRPr sz="1100">
              <a:latin typeface="Arial MT"/>
              <a:cs typeface="Arial MT"/>
            </a:endParaRPr>
          </a:p>
        </p:txBody>
      </p:sp>
      <p:sp>
        <p:nvSpPr>
          <p:cNvPr id="11" name="object 11"/>
          <p:cNvSpPr txBox="1"/>
          <p:nvPr/>
        </p:nvSpPr>
        <p:spPr>
          <a:xfrm>
            <a:off x="4907288" y="1609336"/>
            <a:ext cx="462280" cy="194310"/>
          </a:xfrm>
          <a:prstGeom prst="rect">
            <a:avLst/>
          </a:prstGeom>
        </p:spPr>
        <p:txBody>
          <a:bodyPr vert="horz" wrap="square" lIns="0" tIns="13335" rIns="0" bIns="0" rtlCol="0">
            <a:spAutoFit/>
          </a:bodyPr>
          <a:lstStyle/>
          <a:p>
            <a:pPr marL="12700">
              <a:lnSpc>
                <a:spcPct val="100000"/>
              </a:lnSpc>
              <a:spcBef>
                <a:spcPts val="105"/>
              </a:spcBef>
            </a:pPr>
            <a:r>
              <a:rPr sz="1100" spc="-5" dirty="0">
                <a:solidFill>
                  <a:srgbClr val="FFFFFF"/>
                </a:solidFill>
                <a:latin typeface="Arial MT"/>
                <a:cs typeface="Arial MT"/>
              </a:rPr>
              <a:t>Requis</a:t>
            </a:r>
            <a:endParaRPr sz="1100">
              <a:latin typeface="Arial MT"/>
              <a:cs typeface="Arial MT"/>
            </a:endParaRPr>
          </a:p>
        </p:txBody>
      </p:sp>
      <p:sp>
        <p:nvSpPr>
          <p:cNvPr id="12" name="object 12"/>
          <p:cNvSpPr txBox="1"/>
          <p:nvPr/>
        </p:nvSpPr>
        <p:spPr>
          <a:xfrm>
            <a:off x="5925186" y="1706399"/>
            <a:ext cx="414655" cy="194310"/>
          </a:xfrm>
          <a:prstGeom prst="rect">
            <a:avLst/>
          </a:prstGeom>
        </p:spPr>
        <p:txBody>
          <a:bodyPr vert="horz" wrap="square" lIns="0" tIns="13335" rIns="0" bIns="0" rtlCol="0">
            <a:spAutoFit/>
          </a:bodyPr>
          <a:lstStyle/>
          <a:p>
            <a:pPr marL="12700">
              <a:lnSpc>
                <a:spcPct val="100000"/>
              </a:lnSpc>
              <a:spcBef>
                <a:spcPts val="105"/>
              </a:spcBef>
            </a:pPr>
            <a:r>
              <a:rPr sz="1100" spc="-5" dirty="0">
                <a:solidFill>
                  <a:srgbClr val="FFFFFF"/>
                </a:solidFill>
                <a:latin typeface="Arial MT"/>
                <a:cs typeface="Arial MT"/>
              </a:rPr>
              <a:t>Actuel</a:t>
            </a:r>
            <a:endParaRPr sz="1100">
              <a:latin typeface="Arial MT"/>
              <a:cs typeface="Arial MT"/>
            </a:endParaRPr>
          </a:p>
        </p:txBody>
      </p:sp>
      <p:graphicFrame>
        <p:nvGraphicFramePr>
          <p:cNvPr id="14" name="object 14"/>
          <p:cNvGraphicFramePr>
            <a:graphicFrameLocks noGrp="1"/>
          </p:cNvGraphicFramePr>
          <p:nvPr>
            <p:extLst>
              <p:ext uri="{D42A27DB-BD31-4B8C-83A1-F6EECF244321}">
                <p14:modId xmlns:p14="http://schemas.microsoft.com/office/powerpoint/2010/main" val="3807086134"/>
              </p:ext>
            </p:extLst>
          </p:nvPr>
        </p:nvGraphicFramePr>
        <p:xfrm>
          <a:off x="355423" y="2572647"/>
          <a:ext cx="8093709" cy="1031658"/>
        </p:xfrm>
        <a:graphic>
          <a:graphicData uri="http://schemas.openxmlformats.org/drawingml/2006/table">
            <a:tbl>
              <a:tblPr firstRow="1" bandRow="1">
                <a:tableStyleId>{2D5ABB26-0587-4C30-8999-92F81FD0307C}</a:tableStyleId>
              </a:tblPr>
              <a:tblGrid>
                <a:gridCol w="811530">
                  <a:extLst>
                    <a:ext uri="{9D8B030D-6E8A-4147-A177-3AD203B41FA5}">
                      <a16:colId xmlns:a16="http://schemas.microsoft.com/office/drawing/2014/main" val="20000"/>
                    </a:ext>
                  </a:extLst>
                </a:gridCol>
                <a:gridCol w="1637030">
                  <a:extLst>
                    <a:ext uri="{9D8B030D-6E8A-4147-A177-3AD203B41FA5}">
                      <a16:colId xmlns:a16="http://schemas.microsoft.com/office/drawing/2014/main" val="20001"/>
                    </a:ext>
                  </a:extLst>
                </a:gridCol>
                <a:gridCol w="1043305">
                  <a:extLst>
                    <a:ext uri="{9D8B030D-6E8A-4147-A177-3AD203B41FA5}">
                      <a16:colId xmlns:a16="http://schemas.microsoft.com/office/drawing/2014/main" val="20002"/>
                    </a:ext>
                  </a:extLst>
                </a:gridCol>
                <a:gridCol w="958850">
                  <a:extLst>
                    <a:ext uri="{9D8B030D-6E8A-4147-A177-3AD203B41FA5}">
                      <a16:colId xmlns:a16="http://schemas.microsoft.com/office/drawing/2014/main" val="20003"/>
                    </a:ext>
                  </a:extLst>
                </a:gridCol>
                <a:gridCol w="965835">
                  <a:extLst>
                    <a:ext uri="{9D8B030D-6E8A-4147-A177-3AD203B41FA5}">
                      <a16:colId xmlns:a16="http://schemas.microsoft.com/office/drawing/2014/main" val="20004"/>
                    </a:ext>
                  </a:extLst>
                </a:gridCol>
                <a:gridCol w="1033780">
                  <a:extLst>
                    <a:ext uri="{9D8B030D-6E8A-4147-A177-3AD203B41FA5}">
                      <a16:colId xmlns:a16="http://schemas.microsoft.com/office/drawing/2014/main" val="20005"/>
                    </a:ext>
                  </a:extLst>
                </a:gridCol>
                <a:gridCol w="1055370">
                  <a:extLst>
                    <a:ext uri="{9D8B030D-6E8A-4147-A177-3AD203B41FA5}">
                      <a16:colId xmlns:a16="http://schemas.microsoft.com/office/drawing/2014/main" val="20006"/>
                    </a:ext>
                  </a:extLst>
                </a:gridCol>
                <a:gridCol w="588009">
                  <a:extLst>
                    <a:ext uri="{9D8B030D-6E8A-4147-A177-3AD203B41FA5}">
                      <a16:colId xmlns:a16="http://schemas.microsoft.com/office/drawing/2014/main" val="20007"/>
                    </a:ext>
                  </a:extLst>
                </a:gridCol>
              </a:tblGrid>
              <a:tr h="256930">
                <a:tc>
                  <a:txBody>
                    <a:bodyPr/>
                    <a:lstStyle/>
                    <a:p>
                      <a:pPr marL="31750">
                        <a:lnSpc>
                          <a:spcPts val="1235"/>
                        </a:lnSpc>
                      </a:pPr>
                      <a:r>
                        <a:rPr sz="1300" spc="-5" dirty="0">
                          <a:latin typeface="Arial MT"/>
                          <a:cs typeface="Arial MT"/>
                        </a:rPr>
                        <a:t>DSI</a:t>
                      </a:r>
                      <a:endParaRPr sz="1300">
                        <a:latin typeface="Arial MT"/>
                        <a:cs typeface="Arial MT"/>
                      </a:endParaRPr>
                    </a:p>
                  </a:txBody>
                  <a:tcPr marL="0" marR="0" marT="0" marB="0"/>
                </a:tc>
                <a:tc>
                  <a:txBody>
                    <a:bodyPr/>
                    <a:lstStyle/>
                    <a:p>
                      <a:pPr marL="467359">
                        <a:lnSpc>
                          <a:spcPts val="1235"/>
                        </a:lnSpc>
                      </a:pPr>
                      <a:r>
                        <a:rPr sz="1300" dirty="0">
                          <a:latin typeface="Arial MT"/>
                          <a:cs typeface="Arial MT"/>
                        </a:rPr>
                        <a:t>Jean</a:t>
                      </a:r>
                      <a:r>
                        <a:rPr sz="1300" spc="-45" dirty="0">
                          <a:latin typeface="Arial MT"/>
                          <a:cs typeface="Arial MT"/>
                        </a:rPr>
                        <a:t> </a:t>
                      </a:r>
                      <a:r>
                        <a:rPr sz="1300" spc="-5" dirty="0">
                          <a:latin typeface="Arial MT"/>
                          <a:cs typeface="Arial MT"/>
                        </a:rPr>
                        <a:t>Smith</a:t>
                      </a:r>
                      <a:endParaRPr sz="1300">
                        <a:latin typeface="Arial MT"/>
                        <a:cs typeface="Arial MT"/>
                      </a:endParaRPr>
                    </a:p>
                  </a:txBody>
                  <a:tcPr marL="0" marR="0" marT="0" marB="0"/>
                </a:tc>
                <a:tc>
                  <a:txBody>
                    <a:bodyPr/>
                    <a:lstStyle/>
                    <a:p>
                      <a:pPr marL="40640" algn="ctr">
                        <a:lnSpc>
                          <a:spcPts val="1225"/>
                        </a:lnSpc>
                      </a:pPr>
                      <a:r>
                        <a:rPr sz="1300" dirty="0">
                          <a:latin typeface="Arial MT"/>
                          <a:cs typeface="Arial MT"/>
                        </a:rPr>
                        <a:t>H</a:t>
                      </a:r>
                      <a:endParaRPr sz="1300">
                        <a:latin typeface="Arial MT"/>
                        <a:cs typeface="Arial MT"/>
                      </a:endParaRPr>
                    </a:p>
                  </a:txBody>
                  <a:tcPr marL="0" marR="0" marT="0" marB="0"/>
                </a:tc>
                <a:tc>
                  <a:txBody>
                    <a:bodyPr/>
                    <a:lstStyle/>
                    <a:p>
                      <a:pPr marR="383540" algn="r">
                        <a:lnSpc>
                          <a:spcPts val="1225"/>
                        </a:lnSpc>
                      </a:pPr>
                      <a:r>
                        <a:rPr sz="1300" dirty="0">
                          <a:latin typeface="Arial MT"/>
                          <a:cs typeface="Arial MT"/>
                        </a:rPr>
                        <a:t>M</a:t>
                      </a:r>
                      <a:endParaRPr sz="1300">
                        <a:latin typeface="Arial MT"/>
                        <a:cs typeface="Arial MT"/>
                      </a:endParaRPr>
                    </a:p>
                  </a:txBody>
                  <a:tcPr marL="0" marR="0" marT="0" marB="0"/>
                </a:tc>
                <a:tc>
                  <a:txBody>
                    <a:bodyPr/>
                    <a:lstStyle/>
                    <a:p>
                      <a:pPr marL="415290">
                        <a:lnSpc>
                          <a:spcPts val="1225"/>
                        </a:lnSpc>
                      </a:pPr>
                      <a:r>
                        <a:rPr sz="1300" dirty="0">
                          <a:latin typeface="Arial MT"/>
                          <a:cs typeface="Arial MT"/>
                        </a:rPr>
                        <a:t>H</a:t>
                      </a:r>
                      <a:endParaRPr sz="1300">
                        <a:latin typeface="Arial MT"/>
                        <a:cs typeface="Arial MT"/>
                      </a:endParaRPr>
                    </a:p>
                  </a:txBody>
                  <a:tcPr marL="0" marR="0" marT="0" marB="0"/>
                </a:tc>
                <a:tc>
                  <a:txBody>
                    <a:bodyPr/>
                    <a:lstStyle/>
                    <a:p>
                      <a:pPr marL="448309">
                        <a:lnSpc>
                          <a:spcPts val="1220"/>
                        </a:lnSpc>
                      </a:pPr>
                      <a:r>
                        <a:rPr sz="1300" dirty="0">
                          <a:latin typeface="Arial MT"/>
                          <a:cs typeface="Arial MT"/>
                        </a:rPr>
                        <a:t>L</a:t>
                      </a:r>
                      <a:endParaRPr sz="1300">
                        <a:latin typeface="Arial MT"/>
                        <a:cs typeface="Arial MT"/>
                      </a:endParaRPr>
                    </a:p>
                  </a:txBody>
                  <a:tcPr marL="0" marR="0" marT="0" marB="0"/>
                </a:tc>
                <a:tc>
                  <a:txBody>
                    <a:bodyPr/>
                    <a:lstStyle/>
                    <a:p>
                      <a:pPr marR="422909" algn="r">
                        <a:lnSpc>
                          <a:spcPts val="1225"/>
                        </a:lnSpc>
                      </a:pPr>
                      <a:r>
                        <a:rPr sz="1300" dirty="0">
                          <a:latin typeface="Arial MT"/>
                          <a:cs typeface="Arial MT"/>
                        </a:rPr>
                        <a:t>M</a:t>
                      </a:r>
                      <a:endParaRPr sz="1300">
                        <a:latin typeface="Arial MT"/>
                        <a:cs typeface="Arial MT"/>
                      </a:endParaRPr>
                    </a:p>
                  </a:txBody>
                  <a:tcPr marL="0" marR="0" marT="0" marB="0"/>
                </a:tc>
                <a:tc>
                  <a:txBody>
                    <a:bodyPr/>
                    <a:lstStyle/>
                    <a:p>
                      <a:pPr marR="24130" algn="r">
                        <a:lnSpc>
                          <a:spcPts val="1225"/>
                        </a:lnSpc>
                      </a:pPr>
                      <a:r>
                        <a:rPr sz="1300" dirty="0">
                          <a:latin typeface="Arial MT"/>
                          <a:cs typeface="Arial MT"/>
                        </a:rPr>
                        <a:t>H</a:t>
                      </a:r>
                      <a:endParaRPr sz="1300">
                        <a:latin typeface="Arial MT"/>
                        <a:cs typeface="Arial MT"/>
                      </a:endParaRPr>
                    </a:p>
                  </a:txBody>
                  <a:tcPr marL="0" marR="0" marT="0" marB="0"/>
                </a:tc>
                <a:extLst>
                  <a:ext uri="{0D108BD9-81ED-4DB2-BD59-A6C34878D82A}">
                    <a16:rowId xmlns:a16="http://schemas.microsoft.com/office/drawing/2014/main" val="10000"/>
                  </a:ext>
                </a:extLst>
              </a:tr>
              <a:tr h="774728">
                <a:tc>
                  <a:txBody>
                    <a:bodyPr/>
                    <a:lstStyle/>
                    <a:p>
                      <a:pPr>
                        <a:lnSpc>
                          <a:spcPct val="100000"/>
                        </a:lnSpc>
                      </a:pPr>
                      <a:endParaRPr sz="1300" dirty="0">
                        <a:latin typeface="Times New Roman"/>
                        <a:cs typeface="Times New Roman"/>
                      </a:endParaRPr>
                    </a:p>
                    <a:p>
                      <a:pPr marL="31750">
                        <a:lnSpc>
                          <a:spcPct val="100000"/>
                        </a:lnSpc>
                        <a:spcBef>
                          <a:spcPts val="5"/>
                        </a:spcBef>
                      </a:pPr>
                      <a:r>
                        <a:rPr lang="fr-CM" sz="1300" spc="-5" dirty="0">
                          <a:latin typeface="Arial MT"/>
                          <a:cs typeface="Arial MT"/>
                        </a:rPr>
                        <a:t>D</a:t>
                      </a:r>
                      <a:r>
                        <a:rPr sz="1300" spc="-5" dirty="0" err="1">
                          <a:latin typeface="Arial MT"/>
                          <a:cs typeface="Arial MT"/>
                        </a:rPr>
                        <a:t>irecteu</a:t>
                      </a:r>
                      <a:r>
                        <a:rPr sz="1300" dirty="0" err="1">
                          <a:latin typeface="Arial MT"/>
                          <a:cs typeface="Arial MT"/>
                        </a:rPr>
                        <a:t>r</a:t>
                      </a:r>
                      <a:r>
                        <a:rPr sz="1300" dirty="0">
                          <a:latin typeface="Arial MT"/>
                          <a:cs typeface="Arial MT"/>
                        </a:rPr>
                        <a:t> </a:t>
                      </a:r>
                      <a:r>
                        <a:rPr sz="1300" spc="-5" dirty="0">
                          <a:latin typeface="Arial MT"/>
                          <a:cs typeface="Arial MT"/>
                        </a:rPr>
                        <a:t>financier</a:t>
                      </a:r>
                      <a:endParaRPr sz="1300" dirty="0">
                        <a:latin typeface="Arial MT"/>
                        <a:cs typeface="Arial MT"/>
                      </a:endParaRPr>
                    </a:p>
                  </a:txBody>
                  <a:tcPr marL="0" marR="0" marT="0" marB="0"/>
                </a:tc>
                <a:tc>
                  <a:txBody>
                    <a:bodyPr/>
                    <a:lstStyle/>
                    <a:p>
                      <a:pPr marL="467359">
                        <a:lnSpc>
                          <a:spcPts val="1235"/>
                        </a:lnSpc>
                        <a:spcBef>
                          <a:spcPts val="869"/>
                        </a:spcBef>
                      </a:pPr>
                      <a:r>
                        <a:rPr sz="1300" dirty="0">
                          <a:latin typeface="Arial MT"/>
                          <a:cs typeface="Arial MT"/>
                        </a:rPr>
                        <a:t>Jeff</a:t>
                      </a:r>
                      <a:r>
                        <a:rPr sz="1300" spc="-45" dirty="0">
                          <a:latin typeface="Arial MT"/>
                          <a:cs typeface="Arial MT"/>
                        </a:rPr>
                        <a:t> </a:t>
                      </a:r>
                      <a:r>
                        <a:rPr sz="1300" spc="-5" dirty="0">
                          <a:latin typeface="Arial MT"/>
                          <a:cs typeface="Arial MT"/>
                        </a:rPr>
                        <a:t>Brown</a:t>
                      </a:r>
                      <a:endParaRPr sz="1300">
                        <a:latin typeface="Arial MT"/>
                        <a:cs typeface="Arial MT"/>
                      </a:endParaRPr>
                    </a:p>
                  </a:txBody>
                  <a:tcPr marL="0" marR="0" marT="110489" marB="0"/>
                </a:tc>
                <a:tc>
                  <a:txBody>
                    <a:bodyPr/>
                    <a:lstStyle/>
                    <a:p>
                      <a:pPr marL="10795" algn="ctr">
                        <a:lnSpc>
                          <a:spcPts val="1245"/>
                        </a:lnSpc>
                        <a:spcBef>
                          <a:spcPts val="860"/>
                        </a:spcBef>
                      </a:pPr>
                      <a:r>
                        <a:rPr sz="1300" dirty="0">
                          <a:latin typeface="Arial MT"/>
                          <a:cs typeface="Arial MT"/>
                        </a:rPr>
                        <a:t>M</a:t>
                      </a:r>
                      <a:endParaRPr sz="1300">
                        <a:latin typeface="Arial MT"/>
                        <a:cs typeface="Arial MT"/>
                      </a:endParaRPr>
                    </a:p>
                  </a:txBody>
                  <a:tcPr marL="0" marR="0" marT="109220" marB="0"/>
                </a:tc>
                <a:tc>
                  <a:txBody>
                    <a:bodyPr/>
                    <a:lstStyle/>
                    <a:p>
                      <a:pPr marR="383540" algn="r">
                        <a:lnSpc>
                          <a:spcPts val="1245"/>
                        </a:lnSpc>
                        <a:spcBef>
                          <a:spcPts val="860"/>
                        </a:spcBef>
                      </a:pPr>
                      <a:r>
                        <a:rPr sz="1300" dirty="0">
                          <a:latin typeface="Arial MT"/>
                          <a:cs typeface="Arial MT"/>
                        </a:rPr>
                        <a:t>M</a:t>
                      </a:r>
                      <a:endParaRPr sz="1300">
                        <a:latin typeface="Arial MT"/>
                        <a:cs typeface="Arial MT"/>
                      </a:endParaRPr>
                    </a:p>
                  </a:txBody>
                  <a:tcPr marL="0" marR="0" marT="109220" marB="0"/>
                </a:tc>
                <a:tc>
                  <a:txBody>
                    <a:bodyPr/>
                    <a:lstStyle/>
                    <a:p>
                      <a:pPr marL="391160">
                        <a:lnSpc>
                          <a:spcPts val="1245"/>
                        </a:lnSpc>
                        <a:spcBef>
                          <a:spcPts val="860"/>
                        </a:spcBef>
                      </a:pPr>
                      <a:r>
                        <a:rPr sz="1300" dirty="0">
                          <a:latin typeface="Arial MT"/>
                          <a:cs typeface="Arial MT"/>
                        </a:rPr>
                        <a:t>M</a:t>
                      </a:r>
                      <a:endParaRPr sz="1300">
                        <a:latin typeface="Arial MT"/>
                        <a:cs typeface="Arial MT"/>
                      </a:endParaRPr>
                    </a:p>
                  </a:txBody>
                  <a:tcPr marL="0" marR="0" marT="109220" marB="0"/>
                </a:tc>
                <a:tc>
                  <a:txBody>
                    <a:bodyPr/>
                    <a:lstStyle/>
                    <a:p>
                      <a:pPr marL="448309">
                        <a:lnSpc>
                          <a:spcPts val="1245"/>
                        </a:lnSpc>
                        <a:spcBef>
                          <a:spcPts val="855"/>
                        </a:spcBef>
                      </a:pPr>
                      <a:r>
                        <a:rPr sz="1300" dirty="0">
                          <a:latin typeface="Arial MT"/>
                          <a:cs typeface="Arial MT"/>
                        </a:rPr>
                        <a:t>L</a:t>
                      </a:r>
                      <a:endParaRPr sz="1300">
                        <a:latin typeface="Arial MT"/>
                        <a:cs typeface="Arial MT"/>
                      </a:endParaRPr>
                    </a:p>
                  </a:txBody>
                  <a:tcPr marL="0" marR="0" marT="108585" marB="0"/>
                </a:tc>
                <a:tc>
                  <a:txBody>
                    <a:bodyPr/>
                    <a:lstStyle/>
                    <a:p>
                      <a:pPr marR="422909" algn="r">
                        <a:lnSpc>
                          <a:spcPts val="1245"/>
                        </a:lnSpc>
                        <a:spcBef>
                          <a:spcPts val="860"/>
                        </a:spcBef>
                      </a:pPr>
                      <a:r>
                        <a:rPr sz="1300" dirty="0">
                          <a:latin typeface="Arial MT"/>
                          <a:cs typeface="Arial MT"/>
                        </a:rPr>
                        <a:t>M</a:t>
                      </a:r>
                      <a:endParaRPr sz="1300">
                        <a:latin typeface="Arial MT"/>
                        <a:cs typeface="Arial MT"/>
                      </a:endParaRPr>
                    </a:p>
                  </a:txBody>
                  <a:tcPr marL="0" marR="0" marT="109220" marB="0"/>
                </a:tc>
                <a:tc>
                  <a:txBody>
                    <a:bodyPr/>
                    <a:lstStyle/>
                    <a:p>
                      <a:pPr marR="31115" algn="r">
                        <a:lnSpc>
                          <a:spcPts val="1245"/>
                        </a:lnSpc>
                        <a:spcBef>
                          <a:spcPts val="860"/>
                        </a:spcBef>
                      </a:pPr>
                      <a:r>
                        <a:rPr sz="1300" dirty="0">
                          <a:latin typeface="Arial MT"/>
                          <a:cs typeface="Arial MT"/>
                        </a:rPr>
                        <a:t>M</a:t>
                      </a:r>
                    </a:p>
                  </a:txBody>
                  <a:tcPr marL="0" marR="0" marT="109220" marB="0"/>
                </a:tc>
                <a:extLst>
                  <a:ext uri="{0D108BD9-81ED-4DB2-BD59-A6C34878D82A}">
                    <a16:rowId xmlns:a16="http://schemas.microsoft.com/office/drawing/2014/main" val="10001"/>
                  </a:ext>
                </a:extLst>
              </a:tr>
            </a:tbl>
          </a:graphicData>
        </a:graphic>
      </p:graphicFrame>
      <p:sp>
        <p:nvSpPr>
          <p:cNvPr id="15" name="object 15"/>
          <p:cNvSpPr txBox="1"/>
          <p:nvPr/>
        </p:nvSpPr>
        <p:spPr>
          <a:xfrm>
            <a:off x="4045840" y="1575081"/>
            <a:ext cx="414655" cy="194310"/>
          </a:xfrm>
          <a:prstGeom prst="rect">
            <a:avLst/>
          </a:prstGeom>
        </p:spPr>
        <p:txBody>
          <a:bodyPr vert="horz" wrap="square" lIns="0" tIns="13335" rIns="0" bIns="0" rtlCol="0">
            <a:spAutoFit/>
          </a:bodyPr>
          <a:lstStyle/>
          <a:p>
            <a:pPr marL="12700">
              <a:lnSpc>
                <a:spcPct val="100000"/>
              </a:lnSpc>
              <a:spcBef>
                <a:spcPts val="105"/>
              </a:spcBef>
            </a:pPr>
            <a:r>
              <a:rPr sz="1100" spc="-5" dirty="0">
                <a:solidFill>
                  <a:srgbClr val="FFFFFF"/>
                </a:solidFill>
                <a:latin typeface="Arial MT"/>
                <a:cs typeface="Arial MT"/>
              </a:rPr>
              <a:t>Actuel</a:t>
            </a:r>
            <a:endParaRPr sz="1100">
              <a:latin typeface="Arial MT"/>
              <a:cs typeface="Arial MT"/>
            </a:endParaRPr>
          </a:p>
        </p:txBody>
      </p:sp>
      <p:sp>
        <p:nvSpPr>
          <p:cNvPr id="16" name="object 16"/>
          <p:cNvSpPr txBox="1">
            <a:spLocks noGrp="1"/>
          </p:cNvSpPr>
          <p:nvPr>
            <p:ph type="title"/>
          </p:nvPr>
        </p:nvSpPr>
        <p:spPr>
          <a:xfrm>
            <a:off x="864818" y="372713"/>
            <a:ext cx="5612181" cy="322523"/>
          </a:xfrm>
          <a:prstGeom prst="rect">
            <a:avLst/>
          </a:prstGeom>
        </p:spPr>
        <p:txBody>
          <a:bodyPr vert="horz" wrap="square" lIns="0" tIns="14604" rIns="0" bIns="0" rtlCol="0">
            <a:spAutoFit/>
          </a:bodyPr>
          <a:lstStyle/>
          <a:p>
            <a:pPr marL="12700">
              <a:lnSpc>
                <a:spcPct val="100000"/>
              </a:lnSpc>
              <a:spcBef>
                <a:spcPts val="114"/>
              </a:spcBef>
            </a:pPr>
            <a:r>
              <a:rPr sz="2000" b="1" dirty="0"/>
              <a:t>Analyse</a:t>
            </a:r>
            <a:r>
              <a:rPr sz="2000" b="1" spc="20" dirty="0"/>
              <a:t> </a:t>
            </a:r>
            <a:r>
              <a:rPr sz="2000" b="1" spc="5" dirty="0"/>
              <a:t>des</a:t>
            </a:r>
            <a:r>
              <a:rPr sz="2000" b="1" dirty="0"/>
              <a:t> parties prenantes </a:t>
            </a:r>
            <a:r>
              <a:rPr sz="2000" b="1" spc="5" dirty="0"/>
              <a:t>– </a:t>
            </a:r>
            <a:r>
              <a:rPr sz="2000" b="1" dirty="0"/>
              <a:t>Exemple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7989197" y="1664871"/>
            <a:ext cx="514984" cy="513715"/>
          </a:xfrm>
          <a:prstGeom prst="rect">
            <a:avLst/>
          </a:prstGeom>
        </p:spPr>
        <p:txBody>
          <a:bodyPr vert="horz" wrap="square" lIns="0" tIns="12700" rIns="0" bIns="0" rtlCol="0">
            <a:spAutoFit/>
          </a:bodyPr>
          <a:lstStyle/>
          <a:p>
            <a:pPr marL="52069" marR="5080" indent="-40005">
              <a:lnSpc>
                <a:spcPct val="145600"/>
              </a:lnSpc>
              <a:spcBef>
                <a:spcPts val="100"/>
              </a:spcBef>
            </a:pPr>
            <a:r>
              <a:rPr sz="1100" spc="-5" dirty="0">
                <a:solidFill>
                  <a:srgbClr val="FFFFFF"/>
                </a:solidFill>
                <a:latin typeface="Arial MT"/>
                <a:cs typeface="Arial MT"/>
              </a:rPr>
              <a:t>Support  </a:t>
            </a:r>
            <a:r>
              <a:rPr sz="1100" dirty="0">
                <a:solidFill>
                  <a:srgbClr val="FFFFFF"/>
                </a:solidFill>
                <a:latin typeface="Arial MT"/>
                <a:cs typeface="Arial MT"/>
              </a:rPr>
              <a:t>requis</a:t>
            </a:r>
            <a:endParaRPr sz="1100">
              <a:latin typeface="Arial MT"/>
              <a:cs typeface="Arial MT"/>
            </a:endParaRPr>
          </a:p>
        </p:txBody>
      </p:sp>
      <p:sp>
        <p:nvSpPr>
          <p:cNvPr id="19" name="object 19"/>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20" name="object 20"/>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32</a:t>
            </a:fld>
            <a:r>
              <a:rPr dirty="0"/>
              <a:t> </a:t>
            </a:r>
            <a:r>
              <a:rPr spc="10" dirty="0"/>
              <a:t>sur</a:t>
            </a:r>
            <a:r>
              <a:rPr dirty="0"/>
              <a:t> </a:t>
            </a:r>
            <a:r>
              <a:rPr spc="5" dirty="0"/>
              <a:t>40</a:t>
            </a:r>
          </a:p>
        </p:txBody>
      </p:sp>
      <p:sp>
        <p:nvSpPr>
          <p:cNvPr id="4" name="object 4"/>
          <p:cNvSpPr txBox="1"/>
          <p:nvPr/>
        </p:nvSpPr>
        <p:spPr>
          <a:xfrm>
            <a:off x="2960386" y="1633221"/>
            <a:ext cx="581660" cy="165100"/>
          </a:xfrm>
          <a:prstGeom prst="rect">
            <a:avLst/>
          </a:prstGeom>
        </p:spPr>
        <p:txBody>
          <a:bodyPr vert="horz" wrap="square" lIns="0" tIns="14604" rIns="0" bIns="0" rtlCol="0">
            <a:spAutoFit/>
          </a:bodyPr>
          <a:lstStyle/>
          <a:p>
            <a:pPr marL="12700">
              <a:lnSpc>
                <a:spcPct val="100000"/>
              </a:lnSpc>
              <a:spcBef>
                <a:spcPts val="114"/>
              </a:spcBef>
            </a:pPr>
            <a:r>
              <a:rPr sz="900" dirty="0">
                <a:solidFill>
                  <a:srgbClr val="FFFFFF"/>
                </a:solidFill>
                <a:latin typeface="Arial MT"/>
                <a:cs typeface="Arial MT"/>
              </a:rPr>
              <a:t>Capacité</a:t>
            </a:r>
            <a:r>
              <a:rPr sz="900" spc="-45" dirty="0">
                <a:solidFill>
                  <a:srgbClr val="FFFFFF"/>
                </a:solidFill>
                <a:latin typeface="Arial MT"/>
                <a:cs typeface="Arial MT"/>
              </a:rPr>
              <a:t> </a:t>
            </a:r>
            <a:r>
              <a:rPr sz="900" spc="5" dirty="0">
                <a:solidFill>
                  <a:srgbClr val="FFFFFF"/>
                </a:solidFill>
                <a:latin typeface="Arial MT"/>
                <a:cs typeface="Arial MT"/>
              </a:rPr>
              <a:t>à</a:t>
            </a:r>
            <a:endParaRPr sz="900">
              <a:latin typeface="Arial MT"/>
              <a:cs typeface="Arial MT"/>
            </a:endParaRPr>
          </a:p>
        </p:txBody>
      </p:sp>
      <p:sp>
        <p:nvSpPr>
          <p:cNvPr id="5" name="object 5"/>
          <p:cNvSpPr txBox="1"/>
          <p:nvPr/>
        </p:nvSpPr>
        <p:spPr>
          <a:xfrm>
            <a:off x="3040000" y="1877061"/>
            <a:ext cx="497840" cy="165100"/>
          </a:xfrm>
          <a:prstGeom prst="rect">
            <a:avLst/>
          </a:prstGeom>
        </p:spPr>
        <p:txBody>
          <a:bodyPr vert="horz" wrap="square" lIns="0" tIns="14604" rIns="0" bIns="0" rtlCol="0">
            <a:spAutoFit/>
          </a:bodyPr>
          <a:lstStyle/>
          <a:p>
            <a:pPr marL="12700">
              <a:lnSpc>
                <a:spcPct val="100000"/>
              </a:lnSpc>
              <a:spcBef>
                <a:spcPts val="114"/>
              </a:spcBef>
            </a:pPr>
            <a:r>
              <a:rPr sz="900" dirty="0">
                <a:solidFill>
                  <a:srgbClr val="FFFFFF"/>
                </a:solidFill>
                <a:latin typeface="Arial MT"/>
                <a:cs typeface="Arial MT"/>
              </a:rPr>
              <a:t>perturber</a:t>
            </a:r>
            <a:endParaRPr sz="900">
              <a:latin typeface="Arial MT"/>
              <a:cs typeface="Arial MT"/>
            </a:endParaRPr>
          </a:p>
        </p:txBody>
      </p:sp>
      <p:sp>
        <p:nvSpPr>
          <p:cNvPr id="6" name="object 6"/>
          <p:cNvSpPr txBox="1"/>
          <p:nvPr/>
        </p:nvSpPr>
        <p:spPr>
          <a:xfrm>
            <a:off x="3039405" y="2120955"/>
            <a:ext cx="789305" cy="165100"/>
          </a:xfrm>
          <a:prstGeom prst="rect">
            <a:avLst/>
          </a:prstGeom>
        </p:spPr>
        <p:txBody>
          <a:bodyPr vert="horz" wrap="square" lIns="0" tIns="14604" rIns="0" bIns="0" rtlCol="0">
            <a:spAutoFit/>
          </a:bodyPr>
          <a:lstStyle/>
          <a:p>
            <a:pPr marL="12700">
              <a:lnSpc>
                <a:spcPct val="100000"/>
              </a:lnSpc>
              <a:spcBef>
                <a:spcPts val="114"/>
              </a:spcBef>
            </a:pPr>
            <a:r>
              <a:rPr sz="900" dirty="0">
                <a:solidFill>
                  <a:srgbClr val="FFFFFF"/>
                </a:solidFill>
                <a:latin typeface="Arial MT"/>
                <a:cs typeface="Arial MT"/>
              </a:rPr>
              <a:t>le</a:t>
            </a:r>
            <a:r>
              <a:rPr sz="900" spc="-40" dirty="0">
                <a:solidFill>
                  <a:srgbClr val="FFFFFF"/>
                </a:solidFill>
                <a:latin typeface="Arial MT"/>
                <a:cs typeface="Arial MT"/>
              </a:rPr>
              <a:t> </a:t>
            </a:r>
            <a:r>
              <a:rPr sz="900" spc="5" dirty="0">
                <a:solidFill>
                  <a:srgbClr val="FFFFFF"/>
                </a:solidFill>
                <a:latin typeface="Arial MT"/>
                <a:cs typeface="Arial MT"/>
              </a:rPr>
              <a:t>changement</a:t>
            </a:r>
            <a:endParaRPr sz="900">
              <a:latin typeface="Arial MT"/>
              <a:cs typeface="Arial MT"/>
            </a:endParaRPr>
          </a:p>
        </p:txBody>
      </p:sp>
      <p:sp>
        <p:nvSpPr>
          <p:cNvPr id="7" name="object 7"/>
          <p:cNvSpPr txBox="1"/>
          <p:nvPr/>
        </p:nvSpPr>
        <p:spPr>
          <a:xfrm>
            <a:off x="503105" y="1705181"/>
            <a:ext cx="992505" cy="473709"/>
          </a:xfrm>
          <a:prstGeom prst="rect">
            <a:avLst/>
          </a:prstGeom>
        </p:spPr>
        <p:txBody>
          <a:bodyPr vert="horz" wrap="square" lIns="0" tIns="13970" rIns="0" bIns="0" rtlCol="0">
            <a:spAutoFit/>
          </a:bodyPr>
          <a:lstStyle/>
          <a:p>
            <a:pPr algn="ctr">
              <a:lnSpc>
                <a:spcPct val="100000"/>
              </a:lnSpc>
              <a:spcBef>
                <a:spcPts val="110"/>
              </a:spcBef>
            </a:pPr>
            <a:r>
              <a:rPr sz="1100" dirty="0">
                <a:solidFill>
                  <a:srgbClr val="FFFFFF"/>
                </a:solidFill>
                <a:latin typeface="Arial MT"/>
                <a:cs typeface="Arial MT"/>
              </a:rPr>
              <a:t>Partie</a:t>
            </a:r>
            <a:r>
              <a:rPr sz="1100" spc="-35" dirty="0">
                <a:solidFill>
                  <a:srgbClr val="FFFFFF"/>
                </a:solidFill>
                <a:latin typeface="Arial MT"/>
                <a:cs typeface="Arial MT"/>
              </a:rPr>
              <a:t> </a:t>
            </a:r>
            <a:r>
              <a:rPr sz="1100" dirty="0">
                <a:solidFill>
                  <a:srgbClr val="FFFFFF"/>
                </a:solidFill>
                <a:latin typeface="Arial MT"/>
                <a:cs typeface="Arial MT"/>
              </a:rPr>
              <a:t>prenante</a:t>
            </a:r>
            <a:endParaRPr sz="1100">
              <a:latin typeface="Arial MT"/>
              <a:cs typeface="Arial MT"/>
            </a:endParaRPr>
          </a:p>
          <a:p>
            <a:pPr marR="32384" algn="ctr">
              <a:lnSpc>
                <a:spcPct val="100000"/>
              </a:lnSpc>
              <a:spcBef>
                <a:spcPts val="875"/>
              </a:spcBef>
            </a:pPr>
            <a:r>
              <a:rPr sz="1100" spc="-5" dirty="0">
                <a:solidFill>
                  <a:srgbClr val="FFFFFF"/>
                </a:solidFill>
                <a:latin typeface="Arial MT"/>
                <a:cs typeface="Arial MT"/>
              </a:rPr>
              <a:t>groupe</a:t>
            </a:r>
            <a:endParaRPr sz="1100">
              <a:latin typeface="Arial MT"/>
              <a:cs typeface="Arial MT"/>
            </a:endParaRPr>
          </a:p>
        </p:txBody>
      </p:sp>
      <p:sp>
        <p:nvSpPr>
          <p:cNvPr id="8" name="object 8"/>
          <p:cNvSpPr txBox="1"/>
          <p:nvPr/>
        </p:nvSpPr>
        <p:spPr>
          <a:xfrm>
            <a:off x="1719562" y="1844448"/>
            <a:ext cx="984250" cy="194310"/>
          </a:xfrm>
          <a:prstGeom prst="rect">
            <a:avLst/>
          </a:prstGeom>
        </p:spPr>
        <p:txBody>
          <a:bodyPr vert="horz" wrap="square" lIns="0" tIns="13335" rIns="0" bIns="0" rtlCol="0">
            <a:spAutoFit/>
          </a:bodyPr>
          <a:lstStyle/>
          <a:p>
            <a:pPr marL="12700">
              <a:lnSpc>
                <a:spcPct val="100000"/>
              </a:lnSpc>
              <a:spcBef>
                <a:spcPts val="105"/>
              </a:spcBef>
            </a:pPr>
            <a:r>
              <a:rPr sz="1100" spc="-5" dirty="0">
                <a:solidFill>
                  <a:srgbClr val="FFFFFF"/>
                </a:solidFill>
                <a:latin typeface="Arial MT"/>
                <a:cs typeface="Arial MT"/>
              </a:rPr>
              <a:t>Partie</a:t>
            </a:r>
            <a:r>
              <a:rPr sz="1100" spc="-40" dirty="0">
                <a:solidFill>
                  <a:srgbClr val="FFFFFF"/>
                </a:solidFill>
                <a:latin typeface="Arial MT"/>
                <a:cs typeface="Arial MT"/>
              </a:rPr>
              <a:t> </a:t>
            </a:r>
            <a:r>
              <a:rPr sz="1100" spc="-5" dirty="0">
                <a:solidFill>
                  <a:srgbClr val="FFFFFF"/>
                </a:solidFill>
                <a:latin typeface="Arial MT"/>
                <a:cs typeface="Arial MT"/>
              </a:rPr>
              <a:t>prenante</a:t>
            </a:r>
            <a:endParaRPr sz="1100">
              <a:latin typeface="Arial MT"/>
              <a:cs typeface="Arial MT"/>
            </a:endParaRPr>
          </a:p>
        </p:txBody>
      </p:sp>
      <p:sp>
        <p:nvSpPr>
          <p:cNvPr id="9" name="object 9"/>
          <p:cNvSpPr txBox="1"/>
          <p:nvPr/>
        </p:nvSpPr>
        <p:spPr>
          <a:xfrm>
            <a:off x="6837453" y="1699125"/>
            <a:ext cx="805180" cy="445134"/>
          </a:xfrm>
          <a:prstGeom prst="rect">
            <a:avLst/>
          </a:prstGeom>
        </p:spPr>
        <p:txBody>
          <a:bodyPr vert="horz" wrap="square" lIns="0" tIns="12065" rIns="0" bIns="0" rtlCol="0">
            <a:spAutoFit/>
          </a:bodyPr>
          <a:lstStyle/>
          <a:p>
            <a:pPr marL="12700" marR="5080" indent="172085">
              <a:lnSpc>
                <a:spcPct val="125200"/>
              </a:lnSpc>
              <a:spcBef>
                <a:spcPts val="95"/>
              </a:spcBef>
            </a:pPr>
            <a:r>
              <a:rPr sz="1100" spc="-5" dirty="0">
                <a:solidFill>
                  <a:srgbClr val="FFFFFF"/>
                </a:solidFill>
                <a:latin typeface="Arial MT"/>
                <a:cs typeface="Arial MT"/>
              </a:rPr>
              <a:t>Sous­ </a:t>
            </a:r>
            <a:r>
              <a:rPr sz="1100" dirty="0">
                <a:solidFill>
                  <a:srgbClr val="FFFFFF"/>
                </a:solidFill>
                <a:latin typeface="Arial MT"/>
                <a:cs typeface="Arial MT"/>
              </a:rPr>
              <a:t> </a:t>
            </a:r>
            <a:r>
              <a:rPr sz="1100" spc="-5" dirty="0">
                <a:solidFill>
                  <a:srgbClr val="FFFFFF"/>
                </a:solidFill>
                <a:latin typeface="Arial MT"/>
                <a:cs typeface="Arial MT"/>
              </a:rPr>
              <a:t>engagement</a:t>
            </a:r>
            <a:endParaRPr sz="1100">
              <a:latin typeface="Arial MT"/>
              <a:cs typeface="Arial MT"/>
            </a:endParaRPr>
          </a:p>
        </p:txBody>
      </p:sp>
      <p:sp>
        <p:nvSpPr>
          <p:cNvPr id="10" name="object 10"/>
          <p:cNvSpPr txBox="1"/>
          <p:nvPr/>
        </p:nvSpPr>
        <p:spPr>
          <a:xfrm>
            <a:off x="4994771" y="1950493"/>
            <a:ext cx="1226185" cy="194310"/>
          </a:xfrm>
          <a:prstGeom prst="rect">
            <a:avLst/>
          </a:prstGeom>
        </p:spPr>
        <p:txBody>
          <a:bodyPr vert="horz" wrap="square" lIns="0" tIns="13335" rIns="0" bIns="0" rtlCol="0">
            <a:spAutoFit/>
          </a:bodyPr>
          <a:lstStyle/>
          <a:p>
            <a:pPr marL="12700">
              <a:lnSpc>
                <a:spcPct val="100000"/>
              </a:lnSpc>
              <a:spcBef>
                <a:spcPts val="105"/>
              </a:spcBef>
            </a:pPr>
            <a:r>
              <a:rPr sz="1100" spc="-5" dirty="0">
                <a:solidFill>
                  <a:srgbClr val="FFFFFF"/>
                </a:solidFill>
                <a:latin typeface="Arial MT"/>
                <a:cs typeface="Arial MT"/>
              </a:rPr>
              <a:t>engagement</a:t>
            </a:r>
            <a:r>
              <a:rPr sz="1100" spc="-40" dirty="0">
                <a:solidFill>
                  <a:srgbClr val="FFFFFF"/>
                </a:solidFill>
                <a:latin typeface="Arial MT"/>
                <a:cs typeface="Arial MT"/>
              </a:rPr>
              <a:t> </a:t>
            </a:r>
            <a:r>
              <a:rPr sz="1100" dirty="0">
                <a:solidFill>
                  <a:srgbClr val="FFFFFF"/>
                </a:solidFill>
                <a:latin typeface="Arial MT"/>
                <a:cs typeface="Arial MT"/>
              </a:rPr>
              <a:t>requis</a:t>
            </a:r>
            <a:endParaRPr sz="1100">
              <a:latin typeface="Arial MT"/>
              <a:cs typeface="Arial MT"/>
            </a:endParaRPr>
          </a:p>
        </p:txBody>
      </p:sp>
      <p:sp>
        <p:nvSpPr>
          <p:cNvPr id="11" name="object 11"/>
          <p:cNvSpPr txBox="1"/>
          <p:nvPr/>
        </p:nvSpPr>
        <p:spPr>
          <a:xfrm>
            <a:off x="4907288" y="1609336"/>
            <a:ext cx="462280" cy="194310"/>
          </a:xfrm>
          <a:prstGeom prst="rect">
            <a:avLst/>
          </a:prstGeom>
        </p:spPr>
        <p:txBody>
          <a:bodyPr vert="horz" wrap="square" lIns="0" tIns="13335" rIns="0" bIns="0" rtlCol="0">
            <a:spAutoFit/>
          </a:bodyPr>
          <a:lstStyle/>
          <a:p>
            <a:pPr marL="12700">
              <a:lnSpc>
                <a:spcPct val="100000"/>
              </a:lnSpc>
              <a:spcBef>
                <a:spcPts val="105"/>
              </a:spcBef>
            </a:pPr>
            <a:r>
              <a:rPr sz="1100" spc="-5" dirty="0">
                <a:solidFill>
                  <a:srgbClr val="FFFFFF"/>
                </a:solidFill>
                <a:latin typeface="Arial MT"/>
                <a:cs typeface="Arial MT"/>
              </a:rPr>
              <a:t>Requis</a:t>
            </a:r>
            <a:endParaRPr sz="1100">
              <a:latin typeface="Arial MT"/>
              <a:cs typeface="Arial MT"/>
            </a:endParaRPr>
          </a:p>
        </p:txBody>
      </p:sp>
      <p:sp>
        <p:nvSpPr>
          <p:cNvPr id="12" name="object 12"/>
          <p:cNvSpPr txBox="1"/>
          <p:nvPr/>
        </p:nvSpPr>
        <p:spPr>
          <a:xfrm>
            <a:off x="4007858" y="2010783"/>
            <a:ext cx="1622425" cy="297815"/>
          </a:xfrm>
          <a:prstGeom prst="rect">
            <a:avLst/>
          </a:prstGeom>
        </p:spPr>
        <p:txBody>
          <a:bodyPr vert="horz" wrap="square" lIns="0" tIns="16510" rIns="0" bIns="0" rtlCol="0">
            <a:spAutoFit/>
          </a:bodyPr>
          <a:lstStyle/>
          <a:p>
            <a:pPr marL="12700">
              <a:lnSpc>
                <a:spcPct val="100000"/>
              </a:lnSpc>
              <a:spcBef>
                <a:spcPts val="130"/>
              </a:spcBef>
            </a:pPr>
            <a:r>
              <a:rPr sz="1100" spc="-20" dirty="0">
                <a:solidFill>
                  <a:srgbClr val="FFFFFF"/>
                </a:solidFill>
                <a:latin typeface="Arial MT"/>
                <a:cs typeface="Arial MT"/>
              </a:rPr>
              <a:t>compréhension</a:t>
            </a:r>
            <a:r>
              <a:rPr sz="2625" spc="-30" baseline="1587" dirty="0">
                <a:solidFill>
                  <a:srgbClr val="FFFFFF"/>
                </a:solidFill>
                <a:latin typeface="Arial MT"/>
                <a:cs typeface="Arial MT"/>
              </a:rPr>
              <a:t>debout</a:t>
            </a:r>
            <a:endParaRPr sz="2625" baseline="1587">
              <a:latin typeface="Arial MT"/>
              <a:cs typeface="Arial MT"/>
            </a:endParaRPr>
          </a:p>
        </p:txBody>
      </p:sp>
      <p:sp>
        <p:nvSpPr>
          <p:cNvPr id="13" name="object 13"/>
          <p:cNvSpPr txBox="1"/>
          <p:nvPr/>
        </p:nvSpPr>
        <p:spPr>
          <a:xfrm>
            <a:off x="5925186" y="1706399"/>
            <a:ext cx="414655" cy="194310"/>
          </a:xfrm>
          <a:prstGeom prst="rect">
            <a:avLst/>
          </a:prstGeom>
        </p:spPr>
        <p:txBody>
          <a:bodyPr vert="horz" wrap="square" lIns="0" tIns="13335" rIns="0" bIns="0" rtlCol="0">
            <a:spAutoFit/>
          </a:bodyPr>
          <a:lstStyle/>
          <a:p>
            <a:pPr marL="12700">
              <a:lnSpc>
                <a:spcPct val="100000"/>
              </a:lnSpc>
              <a:spcBef>
                <a:spcPts val="105"/>
              </a:spcBef>
            </a:pPr>
            <a:r>
              <a:rPr sz="1100" spc="-5" dirty="0">
                <a:solidFill>
                  <a:srgbClr val="FFFFFF"/>
                </a:solidFill>
                <a:latin typeface="Arial MT"/>
                <a:cs typeface="Arial MT"/>
              </a:rPr>
              <a:t>Actuel</a:t>
            </a:r>
            <a:endParaRPr sz="1100">
              <a:latin typeface="Arial MT"/>
              <a:cs typeface="Arial MT"/>
            </a:endParaRPr>
          </a:p>
        </p:txBody>
      </p:sp>
      <p:graphicFrame>
        <p:nvGraphicFramePr>
          <p:cNvPr id="14" name="object 14"/>
          <p:cNvGraphicFramePr>
            <a:graphicFrameLocks noGrp="1"/>
          </p:cNvGraphicFramePr>
          <p:nvPr>
            <p:extLst>
              <p:ext uri="{D42A27DB-BD31-4B8C-83A1-F6EECF244321}">
                <p14:modId xmlns:p14="http://schemas.microsoft.com/office/powerpoint/2010/main" val="2747349780"/>
              </p:ext>
            </p:extLst>
          </p:nvPr>
        </p:nvGraphicFramePr>
        <p:xfrm>
          <a:off x="355423" y="2572647"/>
          <a:ext cx="8093709" cy="676376"/>
        </p:xfrm>
        <a:graphic>
          <a:graphicData uri="http://schemas.openxmlformats.org/drawingml/2006/table">
            <a:tbl>
              <a:tblPr firstRow="1" bandRow="1">
                <a:tableStyleId>{2D5ABB26-0587-4C30-8999-92F81FD0307C}</a:tableStyleId>
              </a:tblPr>
              <a:tblGrid>
                <a:gridCol w="811530">
                  <a:extLst>
                    <a:ext uri="{9D8B030D-6E8A-4147-A177-3AD203B41FA5}">
                      <a16:colId xmlns:a16="http://schemas.microsoft.com/office/drawing/2014/main" val="20000"/>
                    </a:ext>
                  </a:extLst>
                </a:gridCol>
                <a:gridCol w="1637030">
                  <a:extLst>
                    <a:ext uri="{9D8B030D-6E8A-4147-A177-3AD203B41FA5}">
                      <a16:colId xmlns:a16="http://schemas.microsoft.com/office/drawing/2014/main" val="20001"/>
                    </a:ext>
                  </a:extLst>
                </a:gridCol>
                <a:gridCol w="1043305">
                  <a:extLst>
                    <a:ext uri="{9D8B030D-6E8A-4147-A177-3AD203B41FA5}">
                      <a16:colId xmlns:a16="http://schemas.microsoft.com/office/drawing/2014/main" val="20002"/>
                    </a:ext>
                  </a:extLst>
                </a:gridCol>
                <a:gridCol w="958850">
                  <a:extLst>
                    <a:ext uri="{9D8B030D-6E8A-4147-A177-3AD203B41FA5}">
                      <a16:colId xmlns:a16="http://schemas.microsoft.com/office/drawing/2014/main" val="20003"/>
                    </a:ext>
                  </a:extLst>
                </a:gridCol>
                <a:gridCol w="965835">
                  <a:extLst>
                    <a:ext uri="{9D8B030D-6E8A-4147-A177-3AD203B41FA5}">
                      <a16:colId xmlns:a16="http://schemas.microsoft.com/office/drawing/2014/main" val="20004"/>
                    </a:ext>
                  </a:extLst>
                </a:gridCol>
                <a:gridCol w="1033780">
                  <a:extLst>
                    <a:ext uri="{9D8B030D-6E8A-4147-A177-3AD203B41FA5}">
                      <a16:colId xmlns:a16="http://schemas.microsoft.com/office/drawing/2014/main" val="20005"/>
                    </a:ext>
                  </a:extLst>
                </a:gridCol>
                <a:gridCol w="1055370">
                  <a:extLst>
                    <a:ext uri="{9D8B030D-6E8A-4147-A177-3AD203B41FA5}">
                      <a16:colId xmlns:a16="http://schemas.microsoft.com/office/drawing/2014/main" val="20006"/>
                    </a:ext>
                  </a:extLst>
                </a:gridCol>
                <a:gridCol w="588009">
                  <a:extLst>
                    <a:ext uri="{9D8B030D-6E8A-4147-A177-3AD203B41FA5}">
                      <a16:colId xmlns:a16="http://schemas.microsoft.com/office/drawing/2014/main" val="20007"/>
                    </a:ext>
                  </a:extLst>
                </a:gridCol>
              </a:tblGrid>
              <a:tr h="280136">
                <a:tc>
                  <a:txBody>
                    <a:bodyPr/>
                    <a:lstStyle/>
                    <a:p>
                      <a:pPr marL="31750">
                        <a:lnSpc>
                          <a:spcPts val="1235"/>
                        </a:lnSpc>
                      </a:pPr>
                      <a:r>
                        <a:rPr sz="1300" spc="-5" dirty="0">
                          <a:latin typeface="Arial MT"/>
                          <a:cs typeface="Arial MT"/>
                        </a:rPr>
                        <a:t>DSI</a:t>
                      </a:r>
                      <a:endParaRPr sz="1300">
                        <a:latin typeface="Arial MT"/>
                        <a:cs typeface="Arial MT"/>
                      </a:endParaRPr>
                    </a:p>
                  </a:txBody>
                  <a:tcPr marL="0" marR="0" marT="0" marB="0"/>
                </a:tc>
                <a:tc>
                  <a:txBody>
                    <a:bodyPr/>
                    <a:lstStyle/>
                    <a:p>
                      <a:pPr marL="467359">
                        <a:lnSpc>
                          <a:spcPts val="1235"/>
                        </a:lnSpc>
                      </a:pPr>
                      <a:r>
                        <a:rPr sz="1300" dirty="0">
                          <a:latin typeface="Arial MT"/>
                          <a:cs typeface="Arial MT"/>
                        </a:rPr>
                        <a:t>Jean</a:t>
                      </a:r>
                      <a:r>
                        <a:rPr sz="1300" spc="-45" dirty="0">
                          <a:latin typeface="Arial MT"/>
                          <a:cs typeface="Arial MT"/>
                        </a:rPr>
                        <a:t> </a:t>
                      </a:r>
                      <a:r>
                        <a:rPr sz="1300" spc="-5" dirty="0">
                          <a:latin typeface="Arial MT"/>
                          <a:cs typeface="Arial MT"/>
                        </a:rPr>
                        <a:t>Smith</a:t>
                      </a:r>
                      <a:endParaRPr sz="1300">
                        <a:latin typeface="Arial MT"/>
                        <a:cs typeface="Arial MT"/>
                      </a:endParaRPr>
                    </a:p>
                  </a:txBody>
                  <a:tcPr marL="0" marR="0" marT="0" marB="0"/>
                </a:tc>
                <a:tc>
                  <a:txBody>
                    <a:bodyPr/>
                    <a:lstStyle/>
                    <a:p>
                      <a:pPr marL="40640" algn="ctr">
                        <a:lnSpc>
                          <a:spcPts val="1225"/>
                        </a:lnSpc>
                      </a:pPr>
                      <a:r>
                        <a:rPr sz="1300" dirty="0">
                          <a:latin typeface="Arial MT"/>
                          <a:cs typeface="Arial MT"/>
                        </a:rPr>
                        <a:t>H</a:t>
                      </a:r>
                      <a:endParaRPr sz="1300">
                        <a:latin typeface="Arial MT"/>
                        <a:cs typeface="Arial MT"/>
                      </a:endParaRPr>
                    </a:p>
                  </a:txBody>
                  <a:tcPr marL="0" marR="0" marT="0" marB="0"/>
                </a:tc>
                <a:tc>
                  <a:txBody>
                    <a:bodyPr/>
                    <a:lstStyle/>
                    <a:p>
                      <a:pPr marR="383540" algn="r">
                        <a:lnSpc>
                          <a:spcPts val="1225"/>
                        </a:lnSpc>
                      </a:pPr>
                      <a:r>
                        <a:rPr sz="1300" dirty="0">
                          <a:latin typeface="Arial MT"/>
                          <a:cs typeface="Arial MT"/>
                        </a:rPr>
                        <a:t>M</a:t>
                      </a:r>
                      <a:endParaRPr sz="1300">
                        <a:latin typeface="Arial MT"/>
                        <a:cs typeface="Arial MT"/>
                      </a:endParaRPr>
                    </a:p>
                  </a:txBody>
                  <a:tcPr marL="0" marR="0" marT="0" marB="0"/>
                </a:tc>
                <a:tc>
                  <a:txBody>
                    <a:bodyPr/>
                    <a:lstStyle/>
                    <a:p>
                      <a:pPr marL="415290">
                        <a:lnSpc>
                          <a:spcPts val="1225"/>
                        </a:lnSpc>
                      </a:pPr>
                      <a:r>
                        <a:rPr sz="1300" dirty="0">
                          <a:latin typeface="Arial MT"/>
                          <a:cs typeface="Arial MT"/>
                        </a:rPr>
                        <a:t>H</a:t>
                      </a:r>
                      <a:endParaRPr sz="1300">
                        <a:latin typeface="Arial MT"/>
                        <a:cs typeface="Arial MT"/>
                      </a:endParaRPr>
                    </a:p>
                  </a:txBody>
                  <a:tcPr marL="0" marR="0" marT="0" marB="0"/>
                </a:tc>
                <a:tc>
                  <a:txBody>
                    <a:bodyPr/>
                    <a:lstStyle/>
                    <a:p>
                      <a:pPr marL="448309">
                        <a:lnSpc>
                          <a:spcPts val="1220"/>
                        </a:lnSpc>
                      </a:pPr>
                      <a:r>
                        <a:rPr sz="1300" dirty="0">
                          <a:latin typeface="Arial MT"/>
                          <a:cs typeface="Arial MT"/>
                        </a:rPr>
                        <a:t>L</a:t>
                      </a:r>
                      <a:endParaRPr sz="1300">
                        <a:latin typeface="Arial MT"/>
                        <a:cs typeface="Arial MT"/>
                      </a:endParaRPr>
                    </a:p>
                  </a:txBody>
                  <a:tcPr marL="0" marR="0" marT="0" marB="0"/>
                </a:tc>
                <a:tc>
                  <a:txBody>
                    <a:bodyPr/>
                    <a:lstStyle/>
                    <a:p>
                      <a:pPr marR="422909" algn="r">
                        <a:lnSpc>
                          <a:spcPts val="1225"/>
                        </a:lnSpc>
                      </a:pPr>
                      <a:r>
                        <a:rPr sz="1300" dirty="0">
                          <a:latin typeface="Arial MT"/>
                          <a:cs typeface="Arial MT"/>
                        </a:rPr>
                        <a:t>M</a:t>
                      </a:r>
                      <a:endParaRPr sz="1300">
                        <a:latin typeface="Arial MT"/>
                        <a:cs typeface="Arial MT"/>
                      </a:endParaRPr>
                    </a:p>
                  </a:txBody>
                  <a:tcPr marL="0" marR="0" marT="0" marB="0"/>
                </a:tc>
                <a:tc>
                  <a:txBody>
                    <a:bodyPr/>
                    <a:lstStyle/>
                    <a:p>
                      <a:pPr marR="24130" algn="r">
                        <a:lnSpc>
                          <a:spcPts val="1225"/>
                        </a:lnSpc>
                      </a:pPr>
                      <a:r>
                        <a:rPr sz="1300" dirty="0">
                          <a:latin typeface="Arial MT"/>
                          <a:cs typeface="Arial MT"/>
                        </a:rPr>
                        <a:t>H</a:t>
                      </a:r>
                      <a:endParaRPr sz="1300">
                        <a:latin typeface="Arial MT"/>
                        <a:cs typeface="Arial MT"/>
                      </a:endParaRPr>
                    </a:p>
                  </a:txBody>
                  <a:tcPr marL="0" marR="0" marT="0" marB="0"/>
                </a:tc>
                <a:extLst>
                  <a:ext uri="{0D108BD9-81ED-4DB2-BD59-A6C34878D82A}">
                    <a16:rowId xmlns:a16="http://schemas.microsoft.com/office/drawing/2014/main" val="10000"/>
                  </a:ext>
                </a:extLst>
              </a:tr>
              <a:tr h="280135">
                <a:tc>
                  <a:txBody>
                    <a:bodyPr/>
                    <a:lstStyle/>
                    <a:p>
                      <a:pPr marL="31750">
                        <a:lnSpc>
                          <a:spcPct val="100000"/>
                        </a:lnSpc>
                        <a:spcBef>
                          <a:spcPts val="5"/>
                        </a:spcBef>
                      </a:pPr>
                      <a:r>
                        <a:rPr sz="1300" spc="-5" dirty="0">
                          <a:latin typeface="Arial MT"/>
                          <a:cs typeface="Arial MT"/>
                        </a:rPr>
                        <a:t>Directeu</a:t>
                      </a:r>
                      <a:r>
                        <a:rPr sz="1300" dirty="0">
                          <a:latin typeface="Arial MT"/>
                          <a:cs typeface="Arial MT"/>
                        </a:rPr>
                        <a:t>r </a:t>
                      </a:r>
                      <a:r>
                        <a:rPr sz="1300" spc="-5" dirty="0">
                          <a:latin typeface="Arial MT"/>
                          <a:cs typeface="Arial MT"/>
                        </a:rPr>
                        <a:t>financier</a:t>
                      </a:r>
                      <a:endParaRPr sz="1300" dirty="0">
                        <a:latin typeface="Arial MT"/>
                        <a:cs typeface="Arial MT"/>
                      </a:endParaRPr>
                    </a:p>
                  </a:txBody>
                  <a:tcPr marL="0" marR="0" marT="0" marB="0"/>
                </a:tc>
                <a:tc>
                  <a:txBody>
                    <a:bodyPr/>
                    <a:lstStyle/>
                    <a:p>
                      <a:pPr marL="467359">
                        <a:lnSpc>
                          <a:spcPts val="1235"/>
                        </a:lnSpc>
                        <a:spcBef>
                          <a:spcPts val="869"/>
                        </a:spcBef>
                      </a:pPr>
                      <a:r>
                        <a:rPr sz="1300" dirty="0">
                          <a:latin typeface="Arial MT"/>
                          <a:cs typeface="Arial MT"/>
                        </a:rPr>
                        <a:t>Jeff</a:t>
                      </a:r>
                      <a:r>
                        <a:rPr sz="1300" spc="-45" dirty="0">
                          <a:latin typeface="Arial MT"/>
                          <a:cs typeface="Arial MT"/>
                        </a:rPr>
                        <a:t> </a:t>
                      </a:r>
                      <a:r>
                        <a:rPr sz="1300" spc="-5" dirty="0">
                          <a:latin typeface="Arial MT"/>
                          <a:cs typeface="Arial MT"/>
                        </a:rPr>
                        <a:t>Brown</a:t>
                      </a:r>
                      <a:endParaRPr sz="1300">
                        <a:latin typeface="Arial MT"/>
                        <a:cs typeface="Arial MT"/>
                      </a:endParaRPr>
                    </a:p>
                  </a:txBody>
                  <a:tcPr marL="0" marR="0" marT="110489" marB="0"/>
                </a:tc>
                <a:tc>
                  <a:txBody>
                    <a:bodyPr/>
                    <a:lstStyle/>
                    <a:p>
                      <a:pPr marL="10795" algn="ctr">
                        <a:lnSpc>
                          <a:spcPts val="1245"/>
                        </a:lnSpc>
                        <a:spcBef>
                          <a:spcPts val="860"/>
                        </a:spcBef>
                      </a:pPr>
                      <a:r>
                        <a:rPr sz="1300" dirty="0">
                          <a:latin typeface="Arial MT"/>
                          <a:cs typeface="Arial MT"/>
                        </a:rPr>
                        <a:t>M</a:t>
                      </a:r>
                      <a:endParaRPr sz="1300">
                        <a:latin typeface="Arial MT"/>
                        <a:cs typeface="Arial MT"/>
                      </a:endParaRPr>
                    </a:p>
                  </a:txBody>
                  <a:tcPr marL="0" marR="0" marT="109220" marB="0"/>
                </a:tc>
                <a:tc>
                  <a:txBody>
                    <a:bodyPr/>
                    <a:lstStyle/>
                    <a:p>
                      <a:pPr marR="383540" algn="r">
                        <a:lnSpc>
                          <a:spcPts val="1245"/>
                        </a:lnSpc>
                        <a:spcBef>
                          <a:spcPts val="860"/>
                        </a:spcBef>
                      </a:pPr>
                      <a:r>
                        <a:rPr sz="1300" dirty="0">
                          <a:latin typeface="Arial MT"/>
                          <a:cs typeface="Arial MT"/>
                        </a:rPr>
                        <a:t>M</a:t>
                      </a:r>
                      <a:endParaRPr sz="1300">
                        <a:latin typeface="Arial MT"/>
                        <a:cs typeface="Arial MT"/>
                      </a:endParaRPr>
                    </a:p>
                  </a:txBody>
                  <a:tcPr marL="0" marR="0" marT="109220" marB="0"/>
                </a:tc>
                <a:tc>
                  <a:txBody>
                    <a:bodyPr/>
                    <a:lstStyle/>
                    <a:p>
                      <a:pPr marL="391160">
                        <a:lnSpc>
                          <a:spcPts val="1245"/>
                        </a:lnSpc>
                        <a:spcBef>
                          <a:spcPts val="860"/>
                        </a:spcBef>
                      </a:pPr>
                      <a:r>
                        <a:rPr sz="1300" dirty="0">
                          <a:latin typeface="Arial MT"/>
                          <a:cs typeface="Arial MT"/>
                        </a:rPr>
                        <a:t>M</a:t>
                      </a:r>
                      <a:endParaRPr sz="1300">
                        <a:latin typeface="Arial MT"/>
                        <a:cs typeface="Arial MT"/>
                      </a:endParaRPr>
                    </a:p>
                  </a:txBody>
                  <a:tcPr marL="0" marR="0" marT="109220" marB="0"/>
                </a:tc>
                <a:tc>
                  <a:txBody>
                    <a:bodyPr/>
                    <a:lstStyle/>
                    <a:p>
                      <a:pPr marL="448309">
                        <a:lnSpc>
                          <a:spcPts val="1245"/>
                        </a:lnSpc>
                        <a:spcBef>
                          <a:spcPts val="855"/>
                        </a:spcBef>
                      </a:pPr>
                      <a:r>
                        <a:rPr sz="1300" dirty="0">
                          <a:latin typeface="Arial MT"/>
                          <a:cs typeface="Arial MT"/>
                        </a:rPr>
                        <a:t>L</a:t>
                      </a:r>
                      <a:endParaRPr sz="1300">
                        <a:latin typeface="Arial MT"/>
                        <a:cs typeface="Arial MT"/>
                      </a:endParaRPr>
                    </a:p>
                  </a:txBody>
                  <a:tcPr marL="0" marR="0" marT="108585" marB="0"/>
                </a:tc>
                <a:tc>
                  <a:txBody>
                    <a:bodyPr/>
                    <a:lstStyle/>
                    <a:p>
                      <a:pPr marR="422909" algn="r">
                        <a:lnSpc>
                          <a:spcPts val="1245"/>
                        </a:lnSpc>
                        <a:spcBef>
                          <a:spcPts val="860"/>
                        </a:spcBef>
                      </a:pPr>
                      <a:r>
                        <a:rPr sz="1300" dirty="0">
                          <a:latin typeface="Arial MT"/>
                          <a:cs typeface="Arial MT"/>
                        </a:rPr>
                        <a:t>M</a:t>
                      </a:r>
                      <a:endParaRPr sz="1300">
                        <a:latin typeface="Arial MT"/>
                        <a:cs typeface="Arial MT"/>
                      </a:endParaRPr>
                    </a:p>
                  </a:txBody>
                  <a:tcPr marL="0" marR="0" marT="109220" marB="0"/>
                </a:tc>
                <a:tc>
                  <a:txBody>
                    <a:bodyPr/>
                    <a:lstStyle/>
                    <a:p>
                      <a:pPr marR="31115" algn="r">
                        <a:lnSpc>
                          <a:spcPts val="1245"/>
                        </a:lnSpc>
                        <a:spcBef>
                          <a:spcPts val="860"/>
                        </a:spcBef>
                      </a:pPr>
                      <a:r>
                        <a:rPr sz="1300" dirty="0">
                          <a:latin typeface="Arial MT"/>
                          <a:cs typeface="Arial MT"/>
                        </a:rPr>
                        <a:t>M</a:t>
                      </a:r>
                    </a:p>
                  </a:txBody>
                  <a:tcPr marL="0" marR="0" marT="109220" marB="0"/>
                </a:tc>
                <a:extLst>
                  <a:ext uri="{0D108BD9-81ED-4DB2-BD59-A6C34878D82A}">
                    <a16:rowId xmlns:a16="http://schemas.microsoft.com/office/drawing/2014/main" val="10001"/>
                  </a:ext>
                </a:extLst>
              </a:tr>
            </a:tbl>
          </a:graphicData>
        </a:graphic>
      </p:graphicFrame>
      <p:sp>
        <p:nvSpPr>
          <p:cNvPr id="15" name="object 15"/>
          <p:cNvSpPr txBox="1"/>
          <p:nvPr/>
        </p:nvSpPr>
        <p:spPr>
          <a:xfrm>
            <a:off x="4045840" y="1575081"/>
            <a:ext cx="414655" cy="194310"/>
          </a:xfrm>
          <a:prstGeom prst="rect">
            <a:avLst/>
          </a:prstGeom>
        </p:spPr>
        <p:txBody>
          <a:bodyPr vert="horz" wrap="square" lIns="0" tIns="13335" rIns="0" bIns="0" rtlCol="0">
            <a:spAutoFit/>
          </a:bodyPr>
          <a:lstStyle/>
          <a:p>
            <a:pPr marL="12700">
              <a:lnSpc>
                <a:spcPct val="100000"/>
              </a:lnSpc>
              <a:spcBef>
                <a:spcPts val="105"/>
              </a:spcBef>
            </a:pPr>
            <a:r>
              <a:rPr sz="1100" spc="-5" dirty="0">
                <a:solidFill>
                  <a:srgbClr val="FFFFFF"/>
                </a:solidFill>
                <a:latin typeface="Arial MT"/>
                <a:cs typeface="Arial MT"/>
              </a:rPr>
              <a:t>Actuel</a:t>
            </a:r>
            <a:endParaRPr sz="1100">
              <a:latin typeface="Arial MT"/>
              <a:cs typeface="Arial MT"/>
            </a:endParaRPr>
          </a:p>
        </p:txBody>
      </p:sp>
      <p:sp>
        <p:nvSpPr>
          <p:cNvPr id="16" name="object 16"/>
          <p:cNvSpPr txBox="1">
            <a:spLocks noGrp="1"/>
          </p:cNvSpPr>
          <p:nvPr>
            <p:ph type="title"/>
          </p:nvPr>
        </p:nvSpPr>
        <p:spPr>
          <a:xfrm>
            <a:off x="864818" y="372713"/>
            <a:ext cx="5231181" cy="322523"/>
          </a:xfrm>
          <a:prstGeom prst="rect">
            <a:avLst/>
          </a:prstGeom>
        </p:spPr>
        <p:txBody>
          <a:bodyPr vert="horz" wrap="square" lIns="0" tIns="14604" rIns="0" bIns="0" rtlCol="0">
            <a:spAutoFit/>
          </a:bodyPr>
          <a:lstStyle/>
          <a:p>
            <a:pPr marL="12700">
              <a:lnSpc>
                <a:spcPct val="100000"/>
              </a:lnSpc>
              <a:spcBef>
                <a:spcPts val="114"/>
              </a:spcBef>
            </a:pPr>
            <a:r>
              <a:rPr sz="2000" b="1" dirty="0"/>
              <a:t>Analyse</a:t>
            </a:r>
            <a:r>
              <a:rPr sz="2000" b="1" spc="20" dirty="0"/>
              <a:t> </a:t>
            </a:r>
            <a:r>
              <a:rPr sz="2000" b="1" spc="5" dirty="0"/>
              <a:t>des</a:t>
            </a:r>
            <a:r>
              <a:rPr sz="2000" b="1" dirty="0"/>
              <a:t> parties prenantes </a:t>
            </a:r>
            <a:r>
              <a:rPr sz="2000" b="1" spc="5" dirty="0"/>
              <a:t>– </a:t>
            </a:r>
            <a:r>
              <a:rPr sz="2000" b="1" dirty="0"/>
              <a:t>Exemple</a:t>
            </a:r>
          </a:p>
        </p:txBody>
      </p:sp>
      <p:sp>
        <p:nvSpPr>
          <p:cNvPr id="17" name="object 17"/>
          <p:cNvSpPr txBox="1"/>
          <p:nvPr/>
        </p:nvSpPr>
        <p:spPr>
          <a:xfrm>
            <a:off x="523366" y="3442639"/>
            <a:ext cx="8310245" cy="2437130"/>
          </a:xfrm>
          <a:prstGeom prst="rect">
            <a:avLst/>
          </a:prstGeom>
        </p:spPr>
        <p:txBody>
          <a:bodyPr vert="horz" wrap="square" lIns="0" tIns="11430" rIns="0" bIns="0" rtlCol="0">
            <a:spAutoFit/>
          </a:bodyPr>
          <a:lstStyle/>
          <a:p>
            <a:pPr marL="211454" marR="831850" indent="-211454">
              <a:lnSpc>
                <a:spcPct val="150000"/>
              </a:lnSpc>
              <a:spcBef>
                <a:spcPts val="90"/>
              </a:spcBef>
              <a:buClr>
                <a:srgbClr val="EB2A2D"/>
              </a:buClr>
              <a:buChar char="►"/>
              <a:tabLst>
                <a:tab pos="211454" algn="l"/>
              </a:tabLst>
            </a:pPr>
            <a:r>
              <a:rPr sz="1200" spc="10" dirty="0">
                <a:latin typeface="Arial MT"/>
                <a:cs typeface="Arial MT"/>
              </a:rPr>
              <a:t>Cette personne</a:t>
            </a:r>
            <a:r>
              <a:rPr sz="1200" spc="15" dirty="0">
                <a:latin typeface="Arial MT"/>
                <a:cs typeface="Arial MT"/>
              </a:rPr>
              <a:t> </a:t>
            </a:r>
            <a:r>
              <a:rPr sz="1200" dirty="0">
                <a:latin typeface="Arial MT"/>
                <a:cs typeface="Arial MT"/>
              </a:rPr>
              <a:t>est­elle</a:t>
            </a:r>
            <a:r>
              <a:rPr sz="1200" spc="15" dirty="0">
                <a:latin typeface="Arial MT"/>
                <a:cs typeface="Arial MT"/>
              </a:rPr>
              <a:t> </a:t>
            </a:r>
            <a:r>
              <a:rPr sz="1200" spc="10" dirty="0">
                <a:latin typeface="Arial MT"/>
                <a:cs typeface="Arial MT"/>
              </a:rPr>
              <a:t>prête</a:t>
            </a:r>
            <a:r>
              <a:rPr sz="1200" spc="15" dirty="0">
                <a:latin typeface="Arial MT"/>
                <a:cs typeface="Arial MT"/>
              </a:rPr>
              <a:t> à</a:t>
            </a:r>
            <a:r>
              <a:rPr sz="1200" spc="10" dirty="0">
                <a:latin typeface="Arial MT"/>
                <a:cs typeface="Arial MT"/>
              </a:rPr>
              <a:t> </a:t>
            </a:r>
            <a:r>
              <a:rPr sz="1200" spc="15" dirty="0">
                <a:latin typeface="Arial MT"/>
                <a:cs typeface="Arial MT"/>
              </a:rPr>
              <a:t>changer de </a:t>
            </a:r>
            <a:r>
              <a:rPr sz="1200" spc="5" dirty="0">
                <a:latin typeface="Arial MT"/>
                <a:cs typeface="Arial MT"/>
              </a:rPr>
              <a:t>direction</a:t>
            </a:r>
            <a:r>
              <a:rPr sz="1200" spc="15" dirty="0">
                <a:latin typeface="Arial MT"/>
                <a:cs typeface="Arial MT"/>
              </a:rPr>
              <a:t> </a:t>
            </a:r>
            <a:r>
              <a:rPr sz="1200" spc="10" dirty="0">
                <a:latin typeface="Arial MT"/>
                <a:cs typeface="Arial MT"/>
              </a:rPr>
              <a:t>et </a:t>
            </a:r>
            <a:r>
              <a:rPr sz="1200" spc="15" dirty="0">
                <a:latin typeface="Arial MT"/>
                <a:cs typeface="Arial MT"/>
              </a:rPr>
              <a:t>à commencer à </a:t>
            </a:r>
            <a:r>
              <a:rPr sz="1200" spc="10" dirty="0">
                <a:latin typeface="Arial MT"/>
                <a:cs typeface="Arial MT"/>
              </a:rPr>
              <a:t>évoluer </a:t>
            </a:r>
            <a:r>
              <a:rPr sz="1200" spc="15" dirty="0">
                <a:latin typeface="Arial MT"/>
                <a:cs typeface="Arial MT"/>
              </a:rPr>
              <a:t>vers </a:t>
            </a:r>
            <a:r>
              <a:rPr sz="1200" dirty="0">
                <a:latin typeface="Arial MT"/>
                <a:cs typeface="Arial MT"/>
              </a:rPr>
              <a:t>l'</a:t>
            </a:r>
            <a:r>
              <a:rPr sz="1200" spc="15" dirty="0">
                <a:latin typeface="Arial MT"/>
                <a:cs typeface="Arial MT"/>
              </a:rPr>
              <a:t> </a:t>
            </a:r>
            <a:r>
              <a:rPr sz="1200" spc="5" dirty="0">
                <a:latin typeface="Arial MT"/>
                <a:cs typeface="Arial MT"/>
              </a:rPr>
              <a:t>architecture</a:t>
            </a:r>
            <a:r>
              <a:rPr sz="1200" spc="15" dirty="0">
                <a:latin typeface="Arial MT"/>
                <a:cs typeface="Arial MT"/>
              </a:rPr>
              <a:t> </a:t>
            </a:r>
            <a:r>
              <a:rPr sz="1200" spc="10" dirty="0">
                <a:latin typeface="Arial MT"/>
                <a:cs typeface="Arial MT"/>
              </a:rPr>
              <a:t>cible </a:t>
            </a:r>
            <a:r>
              <a:rPr sz="1200" spc="15" dirty="0">
                <a:latin typeface="Arial MT"/>
                <a:cs typeface="Arial MT"/>
              </a:rPr>
              <a:t>? </a:t>
            </a:r>
            <a:r>
              <a:rPr sz="1200" spc="-315" dirty="0">
                <a:latin typeface="Arial MT"/>
                <a:cs typeface="Arial MT"/>
              </a:rPr>
              <a:t> </a:t>
            </a:r>
            <a:r>
              <a:rPr sz="1200" spc="10" dirty="0">
                <a:latin typeface="Arial MT"/>
                <a:cs typeface="Arial MT"/>
              </a:rPr>
              <a:t>Si</a:t>
            </a:r>
            <a:r>
              <a:rPr sz="1200" spc="5" dirty="0">
                <a:latin typeface="Arial MT"/>
                <a:cs typeface="Arial MT"/>
              </a:rPr>
              <a:t> oui, </a:t>
            </a:r>
            <a:r>
              <a:rPr sz="1200" spc="10" dirty="0">
                <a:latin typeface="Arial MT"/>
                <a:cs typeface="Arial MT"/>
              </a:rPr>
              <a:t>dans</a:t>
            </a:r>
            <a:r>
              <a:rPr sz="1200" spc="5" dirty="0">
                <a:latin typeface="Arial MT"/>
                <a:cs typeface="Arial MT"/>
              </a:rPr>
              <a:t> </a:t>
            </a:r>
            <a:r>
              <a:rPr sz="1200" spc="10" dirty="0">
                <a:latin typeface="Arial MT"/>
                <a:cs typeface="Arial MT"/>
              </a:rPr>
              <a:t>quelle</a:t>
            </a:r>
            <a:r>
              <a:rPr sz="1200" spc="5" dirty="0">
                <a:latin typeface="Arial MT"/>
                <a:cs typeface="Arial MT"/>
              </a:rPr>
              <a:t> </a:t>
            </a:r>
            <a:r>
              <a:rPr sz="1200" spc="15" dirty="0">
                <a:latin typeface="Arial MT"/>
                <a:cs typeface="Arial MT"/>
              </a:rPr>
              <a:t>mesure</a:t>
            </a:r>
            <a:r>
              <a:rPr sz="1200" spc="5" dirty="0">
                <a:latin typeface="Arial MT"/>
                <a:cs typeface="Arial MT"/>
              </a:rPr>
              <a:t> </a:t>
            </a:r>
            <a:r>
              <a:rPr sz="1200" dirty="0">
                <a:latin typeface="Arial MT"/>
                <a:cs typeface="Arial MT"/>
              </a:rPr>
              <a:t>est­elle</a:t>
            </a:r>
            <a:r>
              <a:rPr sz="1200" spc="5" dirty="0">
                <a:latin typeface="Arial MT"/>
                <a:cs typeface="Arial MT"/>
              </a:rPr>
              <a:t> </a:t>
            </a:r>
            <a:r>
              <a:rPr sz="1200" spc="10" dirty="0">
                <a:latin typeface="Arial MT"/>
                <a:cs typeface="Arial MT"/>
              </a:rPr>
              <a:t>prête</a:t>
            </a:r>
            <a:r>
              <a:rPr sz="1200" dirty="0">
                <a:latin typeface="Arial MT"/>
                <a:cs typeface="Arial MT"/>
              </a:rPr>
              <a:t> </a:t>
            </a:r>
            <a:r>
              <a:rPr sz="1200" spc="15" dirty="0">
                <a:latin typeface="Arial MT"/>
                <a:cs typeface="Arial MT"/>
              </a:rPr>
              <a:t>?</a:t>
            </a:r>
            <a:endParaRPr sz="1200" dirty="0">
              <a:latin typeface="Arial MT"/>
              <a:cs typeface="Arial MT"/>
            </a:endParaRPr>
          </a:p>
          <a:p>
            <a:pPr marL="211454" marR="315595" indent="-211454">
              <a:lnSpc>
                <a:spcPct val="150000"/>
              </a:lnSpc>
              <a:spcBef>
                <a:spcPts val="605"/>
              </a:spcBef>
              <a:buClr>
                <a:srgbClr val="EB2A2D"/>
              </a:buClr>
              <a:buChar char="►"/>
              <a:tabLst>
                <a:tab pos="211454" algn="l"/>
              </a:tabLst>
            </a:pPr>
            <a:r>
              <a:rPr sz="1200" spc="10" dirty="0">
                <a:latin typeface="Arial MT"/>
                <a:cs typeface="Arial MT"/>
              </a:rPr>
              <a:t>Cette</a:t>
            </a:r>
            <a:r>
              <a:rPr sz="1200" spc="15" dirty="0">
                <a:latin typeface="Arial MT"/>
                <a:cs typeface="Arial MT"/>
              </a:rPr>
              <a:t> </a:t>
            </a:r>
            <a:r>
              <a:rPr sz="1200" spc="10" dirty="0">
                <a:latin typeface="Arial MT"/>
                <a:cs typeface="Arial MT"/>
              </a:rPr>
              <a:t>personne</a:t>
            </a:r>
            <a:r>
              <a:rPr sz="1200" spc="15" dirty="0">
                <a:latin typeface="Arial MT"/>
                <a:cs typeface="Arial MT"/>
              </a:rPr>
              <a:t> </a:t>
            </a:r>
            <a:r>
              <a:rPr sz="1200" dirty="0">
                <a:latin typeface="Arial MT"/>
                <a:cs typeface="Arial MT"/>
              </a:rPr>
              <a:t>est­elle</a:t>
            </a:r>
            <a:r>
              <a:rPr sz="1200" spc="20" dirty="0">
                <a:latin typeface="Arial MT"/>
                <a:cs typeface="Arial MT"/>
              </a:rPr>
              <a:t> </a:t>
            </a:r>
            <a:r>
              <a:rPr sz="1200" spc="15" dirty="0">
                <a:latin typeface="Arial MT"/>
                <a:cs typeface="Arial MT"/>
              </a:rPr>
              <a:t>capable </a:t>
            </a:r>
            <a:r>
              <a:rPr sz="1200" spc="5" dirty="0">
                <a:latin typeface="Arial MT"/>
                <a:cs typeface="Arial MT"/>
              </a:rPr>
              <a:t>d'être</a:t>
            </a:r>
            <a:r>
              <a:rPr sz="1200" spc="20" dirty="0">
                <a:latin typeface="Arial MT"/>
                <a:cs typeface="Arial MT"/>
              </a:rPr>
              <a:t> </a:t>
            </a:r>
            <a:r>
              <a:rPr sz="1200" spc="15" dirty="0">
                <a:latin typeface="Arial MT"/>
                <a:cs typeface="Arial MT"/>
              </a:rPr>
              <a:t>un </a:t>
            </a:r>
            <a:r>
              <a:rPr sz="1200" spc="10" dirty="0">
                <a:latin typeface="Arial MT"/>
                <a:cs typeface="Arial MT"/>
              </a:rPr>
              <a:t>défenseur</a:t>
            </a:r>
            <a:r>
              <a:rPr sz="1200" spc="20" dirty="0">
                <a:latin typeface="Arial MT"/>
                <a:cs typeface="Arial MT"/>
              </a:rPr>
              <a:t> </a:t>
            </a:r>
            <a:r>
              <a:rPr sz="1200" spc="15" dirty="0">
                <a:latin typeface="Arial MT"/>
                <a:cs typeface="Arial MT"/>
              </a:rPr>
              <a:t>ou un</a:t>
            </a:r>
            <a:r>
              <a:rPr sz="1200" spc="20" dirty="0">
                <a:latin typeface="Arial MT"/>
                <a:cs typeface="Arial MT"/>
              </a:rPr>
              <a:t> </a:t>
            </a:r>
            <a:r>
              <a:rPr sz="1200" spc="10" dirty="0">
                <a:latin typeface="Arial MT"/>
                <a:cs typeface="Arial MT"/>
              </a:rPr>
              <a:t>agent</a:t>
            </a:r>
            <a:r>
              <a:rPr sz="1200" spc="15" dirty="0">
                <a:latin typeface="Arial MT"/>
                <a:cs typeface="Arial MT"/>
              </a:rPr>
              <a:t> </a:t>
            </a:r>
            <a:r>
              <a:rPr sz="1200" spc="10" dirty="0">
                <a:latin typeface="Arial MT"/>
                <a:cs typeface="Arial MT"/>
              </a:rPr>
              <a:t>crédible</a:t>
            </a:r>
            <a:r>
              <a:rPr sz="1200" spc="15" dirty="0">
                <a:latin typeface="Arial MT"/>
                <a:cs typeface="Arial MT"/>
              </a:rPr>
              <a:t> de</a:t>
            </a:r>
            <a:r>
              <a:rPr sz="1200" spc="20" dirty="0">
                <a:latin typeface="Arial MT"/>
                <a:cs typeface="Arial MT"/>
              </a:rPr>
              <a:t> </a:t>
            </a:r>
            <a:r>
              <a:rPr sz="1200" spc="5" dirty="0">
                <a:latin typeface="Arial MT"/>
                <a:cs typeface="Arial MT"/>
              </a:rPr>
              <a:t>l'initiative</a:t>
            </a:r>
            <a:r>
              <a:rPr sz="1200" spc="15" dirty="0">
                <a:latin typeface="Arial MT"/>
                <a:cs typeface="Arial MT"/>
              </a:rPr>
              <a:t> </a:t>
            </a:r>
            <a:r>
              <a:rPr sz="1200" spc="5" dirty="0">
                <a:latin typeface="Arial MT"/>
                <a:cs typeface="Arial MT"/>
              </a:rPr>
              <a:t>d'architecture</a:t>
            </a:r>
            <a:r>
              <a:rPr sz="1200" spc="20" dirty="0">
                <a:latin typeface="Arial MT"/>
                <a:cs typeface="Arial MT"/>
              </a:rPr>
              <a:t> </a:t>
            </a:r>
            <a:r>
              <a:rPr sz="1200" spc="5" dirty="0">
                <a:latin typeface="Arial MT"/>
                <a:cs typeface="Arial MT"/>
              </a:rPr>
              <a:t>d'entreprise </a:t>
            </a:r>
            <a:r>
              <a:rPr sz="1200" spc="10" dirty="0">
                <a:latin typeface="Arial MT"/>
                <a:cs typeface="Arial MT"/>
              </a:rPr>
              <a:t> proposée</a:t>
            </a:r>
            <a:r>
              <a:rPr sz="1200" dirty="0">
                <a:latin typeface="Arial MT"/>
                <a:cs typeface="Arial MT"/>
              </a:rPr>
              <a:t> </a:t>
            </a:r>
            <a:r>
              <a:rPr sz="1200" spc="15" dirty="0">
                <a:latin typeface="Arial MT"/>
                <a:cs typeface="Arial MT"/>
              </a:rPr>
              <a:t>?</a:t>
            </a:r>
            <a:r>
              <a:rPr sz="1200" spc="5" dirty="0">
                <a:latin typeface="Arial MT"/>
                <a:cs typeface="Arial MT"/>
              </a:rPr>
              <a:t> </a:t>
            </a:r>
            <a:r>
              <a:rPr sz="1200" spc="10" dirty="0">
                <a:latin typeface="Arial MT"/>
                <a:cs typeface="Arial MT"/>
              </a:rPr>
              <a:t>Si</a:t>
            </a:r>
            <a:r>
              <a:rPr sz="1200" spc="5" dirty="0">
                <a:latin typeface="Arial MT"/>
                <a:cs typeface="Arial MT"/>
              </a:rPr>
              <a:t> oui, </a:t>
            </a:r>
            <a:r>
              <a:rPr sz="1200" spc="10" dirty="0">
                <a:latin typeface="Arial MT"/>
                <a:cs typeface="Arial MT"/>
              </a:rPr>
              <a:t>dans</a:t>
            </a:r>
            <a:r>
              <a:rPr sz="1200" spc="5" dirty="0">
                <a:latin typeface="Arial MT"/>
                <a:cs typeface="Arial MT"/>
              </a:rPr>
              <a:t> </a:t>
            </a:r>
            <a:r>
              <a:rPr sz="1200" spc="10" dirty="0">
                <a:latin typeface="Arial MT"/>
                <a:cs typeface="Arial MT"/>
              </a:rPr>
              <a:t>quelle</a:t>
            </a:r>
            <a:r>
              <a:rPr sz="1200" spc="5" dirty="0">
                <a:latin typeface="Arial MT"/>
                <a:cs typeface="Arial MT"/>
              </a:rPr>
              <a:t> </a:t>
            </a:r>
            <a:r>
              <a:rPr sz="1200" spc="15" dirty="0">
                <a:latin typeface="Arial MT"/>
                <a:cs typeface="Arial MT"/>
              </a:rPr>
              <a:t>mesure</a:t>
            </a:r>
            <a:r>
              <a:rPr sz="1200" spc="5" dirty="0">
                <a:latin typeface="Arial MT"/>
                <a:cs typeface="Arial MT"/>
              </a:rPr>
              <a:t> </a:t>
            </a:r>
            <a:r>
              <a:rPr sz="1200" spc="15" dirty="0">
                <a:latin typeface="Arial MT"/>
                <a:cs typeface="Arial MT"/>
              </a:rPr>
              <a:t>?</a:t>
            </a:r>
            <a:endParaRPr sz="1200" dirty="0">
              <a:latin typeface="Arial MT"/>
              <a:cs typeface="Arial MT"/>
            </a:endParaRPr>
          </a:p>
          <a:p>
            <a:pPr marL="210820" indent="-198755">
              <a:lnSpc>
                <a:spcPct val="100000"/>
              </a:lnSpc>
              <a:spcBef>
                <a:spcPts val="1225"/>
              </a:spcBef>
              <a:buClr>
                <a:srgbClr val="EB2A2D"/>
              </a:buClr>
              <a:buChar char="►"/>
              <a:tabLst>
                <a:tab pos="211454" algn="l"/>
              </a:tabLst>
            </a:pPr>
            <a:r>
              <a:rPr sz="1200" spc="15" dirty="0">
                <a:latin typeface="Arial MT"/>
                <a:cs typeface="Arial MT"/>
              </a:rPr>
              <a:t>Dans </a:t>
            </a:r>
            <a:r>
              <a:rPr sz="1200" spc="10" dirty="0">
                <a:latin typeface="Arial MT"/>
                <a:cs typeface="Arial MT"/>
              </a:rPr>
              <a:t>quelle</a:t>
            </a:r>
            <a:r>
              <a:rPr sz="1200" spc="20" dirty="0">
                <a:latin typeface="Arial MT"/>
                <a:cs typeface="Arial MT"/>
              </a:rPr>
              <a:t> </a:t>
            </a:r>
            <a:r>
              <a:rPr sz="1200" spc="15" dirty="0">
                <a:latin typeface="Arial MT"/>
                <a:cs typeface="Arial MT"/>
              </a:rPr>
              <a:t>mesure </a:t>
            </a:r>
            <a:r>
              <a:rPr sz="1200" spc="5" dirty="0">
                <a:latin typeface="Arial MT"/>
                <a:cs typeface="Arial MT"/>
              </a:rPr>
              <a:t>l'individu</a:t>
            </a:r>
            <a:r>
              <a:rPr sz="1200" spc="20" dirty="0">
                <a:latin typeface="Arial MT"/>
                <a:cs typeface="Arial MT"/>
              </a:rPr>
              <a:t> </a:t>
            </a:r>
            <a:r>
              <a:rPr sz="1200" dirty="0">
                <a:latin typeface="Arial MT"/>
                <a:cs typeface="Arial MT"/>
              </a:rPr>
              <a:t>est­il</a:t>
            </a:r>
            <a:r>
              <a:rPr sz="1200" spc="15" dirty="0">
                <a:latin typeface="Arial MT"/>
                <a:cs typeface="Arial MT"/>
              </a:rPr>
              <a:t> </a:t>
            </a:r>
            <a:r>
              <a:rPr sz="1200" spc="10" dirty="0">
                <a:latin typeface="Arial MT"/>
                <a:cs typeface="Arial MT"/>
              </a:rPr>
              <a:t>impliqué</a:t>
            </a:r>
            <a:r>
              <a:rPr sz="1200" spc="20" dirty="0">
                <a:latin typeface="Arial MT"/>
                <a:cs typeface="Arial MT"/>
              </a:rPr>
              <a:t> </a:t>
            </a:r>
            <a:r>
              <a:rPr sz="1200" spc="10" dirty="0">
                <a:latin typeface="Arial MT"/>
                <a:cs typeface="Arial MT"/>
              </a:rPr>
              <a:t>dans</a:t>
            </a:r>
            <a:r>
              <a:rPr sz="1200" spc="15" dirty="0">
                <a:latin typeface="Arial MT"/>
                <a:cs typeface="Arial MT"/>
              </a:rPr>
              <a:t> </a:t>
            </a:r>
            <a:r>
              <a:rPr sz="1200" spc="5" dirty="0">
                <a:latin typeface="Arial MT"/>
                <a:cs typeface="Arial MT"/>
              </a:rPr>
              <a:t>l'initiative</a:t>
            </a:r>
            <a:r>
              <a:rPr sz="1200" spc="20" dirty="0">
                <a:latin typeface="Arial MT"/>
                <a:cs typeface="Arial MT"/>
              </a:rPr>
              <a:t> </a:t>
            </a:r>
            <a:r>
              <a:rPr sz="1200" spc="5" dirty="0">
                <a:latin typeface="Arial MT"/>
                <a:cs typeface="Arial MT"/>
              </a:rPr>
              <a:t>d'architecture</a:t>
            </a:r>
            <a:r>
              <a:rPr sz="1200" spc="15" dirty="0">
                <a:latin typeface="Arial MT"/>
                <a:cs typeface="Arial MT"/>
              </a:rPr>
              <a:t> </a:t>
            </a:r>
            <a:r>
              <a:rPr sz="1200" spc="5" dirty="0">
                <a:latin typeface="Arial MT"/>
                <a:cs typeface="Arial MT"/>
              </a:rPr>
              <a:t>d'entreprise</a:t>
            </a:r>
            <a:r>
              <a:rPr sz="1200" spc="20" dirty="0">
                <a:latin typeface="Arial MT"/>
                <a:cs typeface="Arial MT"/>
              </a:rPr>
              <a:t> </a:t>
            </a:r>
            <a:r>
              <a:rPr sz="1200" spc="15" dirty="0">
                <a:latin typeface="Arial MT"/>
                <a:cs typeface="Arial MT"/>
              </a:rPr>
              <a:t>? </a:t>
            </a:r>
            <a:r>
              <a:rPr sz="1200" dirty="0">
                <a:latin typeface="Arial MT"/>
                <a:cs typeface="Arial MT"/>
              </a:rPr>
              <a:t>Sont­ils</a:t>
            </a:r>
            <a:r>
              <a:rPr sz="1200" spc="20" dirty="0">
                <a:latin typeface="Arial MT"/>
                <a:cs typeface="Arial MT"/>
              </a:rPr>
              <a:t> </a:t>
            </a:r>
            <a:r>
              <a:rPr sz="1200" spc="15" dirty="0">
                <a:latin typeface="Arial MT"/>
                <a:cs typeface="Arial MT"/>
              </a:rPr>
              <a:t>simplement</a:t>
            </a:r>
            <a:endParaRPr sz="1200" dirty="0">
              <a:latin typeface="Arial MT"/>
              <a:cs typeface="Arial MT"/>
            </a:endParaRPr>
          </a:p>
          <a:p>
            <a:pPr marL="354965">
              <a:lnSpc>
                <a:spcPct val="100000"/>
              </a:lnSpc>
              <a:spcBef>
                <a:spcPts val="475"/>
              </a:spcBef>
            </a:pPr>
            <a:r>
              <a:rPr sz="1200" spc="10" dirty="0">
                <a:latin typeface="Arial MT"/>
                <a:cs typeface="Arial MT"/>
              </a:rPr>
              <a:t>un</a:t>
            </a:r>
            <a:r>
              <a:rPr sz="1200" spc="15" dirty="0">
                <a:latin typeface="Arial MT"/>
                <a:cs typeface="Arial MT"/>
              </a:rPr>
              <a:t> </a:t>
            </a:r>
            <a:r>
              <a:rPr sz="1200" spc="5" dirty="0">
                <a:latin typeface="Arial MT"/>
                <a:cs typeface="Arial MT"/>
              </a:rPr>
              <a:t>observateur</a:t>
            </a:r>
            <a:r>
              <a:rPr sz="1200" spc="15" dirty="0">
                <a:latin typeface="Arial MT"/>
                <a:cs typeface="Arial MT"/>
              </a:rPr>
              <a:t> </a:t>
            </a:r>
            <a:r>
              <a:rPr sz="1200" spc="5" dirty="0">
                <a:latin typeface="Arial MT"/>
                <a:cs typeface="Arial MT"/>
              </a:rPr>
              <a:t>intéressé,</a:t>
            </a:r>
            <a:r>
              <a:rPr sz="1200" spc="15" dirty="0">
                <a:latin typeface="Arial MT"/>
                <a:cs typeface="Arial MT"/>
              </a:rPr>
              <a:t> </a:t>
            </a:r>
            <a:r>
              <a:rPr sz="1200" spc="10" dirty="0">
                <a:latin typeface="Arial MT"/>
                <a:cs typeface="Arial MT"/>
              </a:rPr>
              <a:t>ou</a:t>
            </a:r>
            <a:r>
              <a:rPr sz="1200" spc="20" dirty="0">
                <a:latin typeface="Arial MT"/>
                <a:cs typeface="Arial MT"/>
              </a:rPr>
              <a:t> </a:t>
            </a:r>
            <a:r>
              <a:rPr sz="1200" dirty="0">
                <a:latin typeface="Arial MT"/>
                <a:cs typeface="Arial MT"/>
              </a:rPr>
              <a:t>doivent­ils</a:t>
            </a:r>
            <a:r>
              <a:rPr sz="1200" spc="15" dirty="0">
                <a:latin typeface="Arial MT"/>
                <a:cs typeface="Arial MT"/>
              </a:rPr>
              <a:t> </a:t>
            </a:r>
            <a:r>
              <a:rPr sz="1200" spc="5" dirty="0">
                <a:latin typeface="Arial MT"/>
                <a:cs typeface="Arial MT"/>
              </a:rPr>
              <a:t>être</a:t>
            </a:r>
            <a:r>
              <a:rPr sz="1200" spc="15" dirty="0">
                <a:latin typeface="Arial MT"/>
                <a:cs typeface="Arial MT"/>
              </a:rPr>
              <a:t> </a:t>
            </a:r>
            <a:r>
              <a:rPr sz="1200" spc="5" dirty="0">
                <a:latin typeface="Arial MT"/>
                <a:cs typeface="Arial MT"/>
              </a:rPr>
              <a:t>impliqués</a:t>
            </a:r>
            <a:r>
              <a:rPr sz="1200" spc="15" dirty="0">
                <a:latin typeface="Arial MT"/>
                <a:cs typeface="Arial MT"/>
              </a:rPr>
              <a:t> </a:t>
            </a:r>
            <a:r>
              <a:rPr sz="1200" spc="10" dirty="0">
                <a:latin typeface="Arial MT"/>
                <a:cs typeface="Arial MT"/>
              </a:rPr>
              <a:t>dans</a:t>
            </a:r>
            <a:r>
              <a:rPr sz="1200" spc="20" dirty="0">
                <a:latin typeface="Arial MT"/>
                <a:cs typeface="Arial MT"/>
              </a:rPr>
              <a:t> </a:t>
            </a:r>
            <a:r>
              <a:rPr sz="1200" spc="5" dirty="0">
                <a:latin typeface="Arial MT"/>
                <a:cs typeface="Arial MT"/>
              </a:rPr>
              <a:t>les</a:t>
            </a:r>
            <a:r>
              <a:rPr sz="1200" spc="15" dirty="0">
                <a:latin typeface="Arial MT"/>
                <a:cs typeface="Arial MT"/>
              </a:rPr>
              <a:t> </a:t>
            </a:r>
            <a:r>
              <a:rPr sz="1200" spc="5" dirty="0">
                <a:latin typeface="Arial MT"/>
                <a:cs typeface="Arial MT"/>
              </a:rPr>
              <a:t>détails</a:t>
            </a:r>
            <a:r>
              <a:rPr sz="1200" spc="15" dirty="0">
                <a:latin typeface="Arial MT"/>
                <a:cs typeface="Arial MT"/>
              </a:rPr>
              <a:t> ?</a:t>
            </a:r>
            <a:endParaRPr sz="1200" dirty="0">
              <a:latin typeface="Arial MT"/>
              <a:cs typeface="Arial MT"/>
            </a:endParaRPr>
          </a:p>
          <a:p>
            <a:pPr marL="211454" marR="5080" indent="-211454">
              <a:lnSpc>
                <a:spcPct val="150000"/>
              </a:lnSpc>
              <a:spcBef>
                <a:spcPts val="425"/>
              </a:spcBef>
              <a:buClr>
                <a:srgbClr val="EB2A2D"/>
              </a:buClr>
              <a:buChar char="►"/>
              <a:tabLst>
                <a:tab pos="211454" algn="l"/>
              </a:tabLst>
            </a:pPr>
            <a:r>
              <a:rPr sz="1200" spc="10" dirty="0">
                <a:latin typeface="Arial MT"/>
                <a:cs typeface="Arial MT"/>
              </a:rPr>
              <a:t>Cette</a:t>
            </a:r>
            <a:r>
              <a:rPr sz="1200" spc="15" dirty="0">
                <a:latin typeface="Arial MT"/>
                <a:cs typeface="Arial MT"/>
              </a:rPr>
              <a:t> </a:t>
            </a:r>
            <a:r>
              <a:rPr sz="1200" spc="10" dirty="0">
                <a:latin typeface="Arial MT"/>
                <a:cs typeface="Arial MT"/>
              </a:rPr>
              <a:t>personne</a:t>
            </a:r>
            <a:r>
              <a:rPr sz="1200" spc="20" dirty="0">
                <a:latin typeface="Arial MT"/>
                <a:cs typeface="Arial MT"/>
              </a:rPr>
              <a:t> </a:t>
            </a:r>
            <a:r>
              <a:rPr sz="1200" spc="-5" dirty="0">
                <a:latin typeface="Arial MT"/>
                <a:cs typeface="Arial MT"/>
              </a:rPr>
              <a:t>a­t­elle</a:t>
            </a:r>
            <a:r>
              <a:rPr sz="1200" spc="20" dirty="0">
                <a:latin typeface="Arial MT"/>
                <a:cs typeface="Arial MT"/>
              </a:rPr>
              <a:t> </a:t>
            </a:r>
            <a:r>
              <a:rPr sz="1200" spc="5" dirty="0">
                <a:latin typeface="Arial MT"/>
                <a:cs typeface="Arial MT"/>
              </a:rPr>
              <a:t>pris</a:t>
            </a:r>
            <a:r>
              <a:rPr sz="1200" spc="20" dirty="0">
                <a:latin typeface="Arial MT"/>
                <a:cs typeface="Arial MT"/>
              </a:rPr>
              <a:t> </a:t>
            </a:r>
            <a:r>
              <a:rPr sz="1200" spc="15" dirty="0">
                <a:latin typeface="Arial MT"/>
                <a:cs typeface="Arial MT"/>
              </a:rPr>
              <a:t>un</a:t>
            </a:r>
            <a:r>
              <a:rPr sz="1200" spc="20" dirty="0">
                <a:latin typeface="Arial MT"/>
                <a:cs typeface="Arial MT"/>
              </a:rPr>
              <a:t> </a:t>
            </a:r>
            <a:r>
              <a:rPr sz="1200" spc="10" dirty="0">
                <a:latin typeface="Arial MT"/>
                <a:cs typeface="Arial MT"/>
              </a:rPr>
              <a:t>engagement</a:t>
            </a:r>
            <a:r>
              <a:rPr sz="1200" spc="20" dirty="0">
                <a:latin typeface="Arial MT"/>
                <a:cs typeface="Arial MT"/>
              </a:rPr>
              <a:t> </a:t>
            </a:r>
            <a:r>
              <a:rPr sz="1200" spc="10" dirty="0">
                <a:latin typeface="Arial MT"/>
                <a:cs typeface="Arial MT"/>
              </a:rPr>
              <a:t>contractuel</a:t>
            </a:r>
            <a:r>
              <a:rPr sz="1200" spc="15" dirty="0">
                <a:latin typeface="Arial MT"/>
                <a:cs typeface="Arial MT"/>
              </a:rPr>
              <a:t> </a:t>
            </a:r>
            <a:r>
              <a:rPr sz="1200" spc="10" dirty="0">
                <a:latin typeface="Arial MT"/>
                <a:cs typeface="Arial MT"/>
              </a:rPr>
              <a:t>envers</a:t>
            </a:r>
            <a:r>
              <a:rPr sz="1200" spc="20" dirty="0">
                <a:latin typeface="Arial MT"/>
                <a:cs typeface="Arial MT"/>
              </a:rPr>
              <a:t> </a:t>
            </a:r>
            <a:r>
              <a:rPr sz="1200" spc="10" dirty="0">
                <a:latin typeface="Arial MT"/>
                <a:cs typeface="Arial MT"/>
              </a:rPr>
              <a:t>le</a:t>
            </a:r>
            <a:r>
              <a:rPr sz="1200" spc="20" dirty="0">
                <a:latin typeface="Arial MT"/>
                <a:cs typeface="Arial MT"/>
              </a:rPr>
              <a:t> </a:t>
            </a:r>
            <a:r>
              <a:rPr sz="1200" spc="10" dirty="0">
                <a:latin typeface="Arial MT"/>
                <a:cs typeface="Arial MT"/>
              </a:rPr>
              <a:t>développement</a:t>
            </a:r>
            <a:r>
              <a:rPr sz="1200" spc="20" dirty="0">
                <a:latin typeface="Arial MT"/>
                <a:cs typeface="Arial MT"/>
              </a:rPr>
              <a:t> </a:t>
            </a:r>
            <a:r>
              <a:rPr sz="1200" spc="15" dirty="0">
                <a:latin typeface="Arial MT"/>
                <a:cs typeface="Arial MT"/>
              </a:rPr>
              <a:t>de</a:t>
            </a:r>
            <a:r>
              <a:rPr sz="1200" spc="20" dirty="0">
                <a:latin typeface="Arial MT"/>
                <a:cs typeface="Arial MT"/>
              </a:rPr>
              <a:t> </a:t>
            </a:r>
            <a:r>
              <a:rPr sz="1200" spc="5" dirty="0">
                <a:latin typeface="Arial MT"/>
                <a:cs typeface="Arial MT"/>
              </a:rPr>
              <a:t>l’architecture</a:t>
            </a:r>
            <a:r>
              <a:rPr sz="1200" spc="20" dirty="0">
                <a:latin typeface="Arial MT"/>
                <a:cs typeface="Arial MT"/>
              </a:rPr>
              <a:t> </a:t>
            </a:r>
            <a:r>
              <a:rPr sz="1200" spc="5" dirty="0">
                <a:latin typeface="Arial MT"/>
                <a:cs typeface="Arial MT"/>
              </a:rPr>
              <a:t>d’entreprise</a:t>
            </a:r>
            <a:r>
              <a:rPr sz="1200" spc="20" dirty="0">
                <a:latin typeface="Arial MT"/>
                <a:cs typeface="Arial MT"/>
              </a:rPr>
              <a:t> </a:t>
            </a:r>
            <a:r>
              <a:rPr sz="1200" spc="10" dirty="0">
                <a:latin typeface="Arial MT"/>
                <a:cs typeface="Arial MT"/>
              </a:rPr>
              <a:t>et</a:t>
            </a:r>
            <a:r>
              <a:rPr sz="1200" spc="20" dirty="0">
                <a:latin typeface="Arial MT"/>
                <a:cs typeface="Arial MT"/>
              </a:rPr>
              <a:t> </a:t>
            </a:r>
            <a:r>
              <a:rPr sz="1200" spc="15" dirty="0">
                <a:latin typeface="Arial MT"/>
                <a:cs typeface="Arial MT"/>
              </a:rPr>
              <a:t>son </a:t>
            </a:r>
            <a:r>
              <a:rPr sz="1200" spc="20" dirty="0">
                <a:latin typeface="Arial MT"/>
                <a:cs typeface="Arial MT"/>
              </a:rPr>
              <a:t> </a:t>
            </a:r>
            <a:r>
              <a:rPr sz="1200" spc="10" dirty="0">
                <a:latin typeface="Arial MT"/>
                <a:cs typeface="Arial MT"/>
              </a:rPr>
              <a:t>rôle</a:t>
            </a:r>
            <a:r>
              <a:rPr sz="1200" spc="5" dirty="0">
                <a:latin typeface="Arial MT"/>
                <a:cs typeface="Arial MT"/>
              </a:rPr>
              <a:t> </a:t>
            </a:r>
            <a:r>
              <a:rPr sz="1200" spc="10" dirty="0">
                <a:latin typeface="Arial MT"/>
                <a:cs typeface="Arial MT"/>
              </a:rPr>
              <a:t>dans</a:t>
            </a:r>
            <a:r>
              <a:rPr sz="1200" spc="5" dirty="0">
                <a:latin typeface="Arial MT"/>
                <a:cs typeface="Arial MT"/>
              </a:rPr>
              <a:t> </a:t>
            </a:r>
            <a:r>
              <a:rPr sz="1200" spc="10" dirty="0">
                <a:latin typeface="Arial MT"/>
                <a:cs typeface="Arial MT"/>
              </a:rPr>
              <a:t>la</a:t>
            </a:r>
            <a:r>
              <a:rPr sz="1200" spc="5" dirty="0">
                <a:latin typeface="Arial MT"/>
                <a:cs typeface="Arial MT"/>
              </a:rPr>
              <a:t> </a:t>
            </a:r>
            <a:r>
              <a:rPr sz="1200" spc="10" dirty="0">
                <a:latin typeface="Arial MT"/>
                <a:cs typeface="Arial MT"/>
              </a:rPr>
              <a:t>gouvernance </a:t>
            </a:r>
            <a:r>
              <a:rPr sz="1200" spc="15" dirty="0">
                <a:latin typeface="Arial MT"/>
                <a:cs typeface="Arial MT"/>
              </a:rPr>
              <a:t>du</a:t>
            </a:r>
            <a:r>
              <a:rPr sz="1200" spc="5" dirty="0">
                <a:latin typeface="Arial MT"/>
                <a:cs typeface="Arial MT"/>
              </a:rPr>
              <a:t> </a:t>
            </a:r>
            <a:r>
              <a:rPr sz="1200" spc="10" dirty="0">
                <a:latin typeface="Arial MT"/>
                <a:cs typeface="Arial MT"/>
              </a:rPr>
              <a:t>développement</a:t>
            </a:r>
            <a:r>
              <a:rPr sz="1200" spc="5" dirty="0">
                <a:latin typeface="Arial MT"/>
                <a:cs typeface="Arial MT"/>
              </a:rPr>
              <a:t> </a:t>
            </a:r>
            <a:r>
              <a:rPr sz="1200" spc="15" dirty="0">
                <a:latin typeface="Arial MT"/>
                <a:cs typeface="Arial MT"/>
              </a:rPr>
              <a:t>de</a:t>
            </a:r>
            <a:r>
              <a:rPr sz="1200" spc="5" dirty="0">
                <a:latin typeface="Arial MT"/>
                <a:cs typeface="Arial MT"/>
              </a:rPr>
              <a:t> l’organisation </a:t>
            </a:r>
            <a:r>
              <a:rPr sz="1200" spc="15" dirty="0">
                <a:latin typeface="Arial MT"/>
                <a:cs typeface="Arial MT"/>
              </a:rPr>
              <a:t>?</a:t>
            </a:r>
            <a:endParaRPr sz="1200" dirty="0">
              <a:latin typeface="Arial MT"/>
              <a:cs typeface="Arial M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1116343" y="3976066"/>
            <a:ext cx="2058035" cy="476884"/>
          </a:xfrm>
          <a:prstGeom prst="rect">
            <a:avLst/>
          </a:prstGeom>
        </p:spPr>
        <p:txBody>
          <a:bodyPr vert="horz" wrap="square" lIns="0" tIns="12065" rIns="0" bIns="0" rtlCol="0">
            <a:spAutoFit/>
          </a:bodyPr>
          <a:lstStyle/>
          <a:p>
            <a:pPr marL="22225">
              <a:lnSpc>
                <a:spcPct val="100000"/>
              </a:lnSpc>
              <a:spcBef>
                <a:spcPts val="95"/>
              </a:spcBef>
            </a:pPr>
            <a:r>
              <a:rPr sz="1100" spc="-10" dirty="0">
                <a:latin typeface="Arial MT"/>
                <a:cs typeface="Arial MT"/>
              </a:rPr>
              <a:t>Déterminer </a:t>
            </a:r>
            <a:r>
              <a:rPr sz="1100" spc="-5" dirty="0">
                <a:latin typeface="Arial MT"/>
                <a:cs typeface="Arial MT"/>
              </a:rPr>
              <a:t>les</a:t>
            </a:r>
            <a:r>
              <a:rPr sz="1100" spc="-10" dirty="0">
                <a:latin typeface="Arial MT"/>
                <a:cs typeface="Arial MT"/>
              </a:rPr>
              <a:t> </a:t>
            </a:r>
            <a:r>
              <a:rPr sz="1100" spc="-5" dirty="0">
                <a:latin typeface="Arial MT"/>
                <a:cs typeface="Arial MT"/>
              </a:rPr>
              <a:t>parties</a:t>
            </a:r>
            <a:r>
              <a:rPr sz="1100" spc="-10" dirty="0">
                <a:latin typeface="Arial MT"/>
                <a:cs typeface="Arial MT"/>
              </a:rPr>
              <a:t> prenantes</a:t>
            </a:r>
            <a:endParaRPr sz="1100">
              <a:latin typeface="Arial MT"/>
              <a:cs typeface="Arial MT"/>
            </a:endParaRPr>
          </a:p>
          <a:p>
            <a:pPr marL="12700">
              <a:lnSpc>
                <a:spcPct val="100000"/>
              </a:lnSpc>
              <a:spcBef>
                <a:spcPts val="920"/>
              </a:spcBef>
            </a:pPr>
            <a:r>
              <a:rPr sz="1100" spc="-10" dirty="0">
                <a:latin typeface="Arial MT"/>
                <a:cs typeface="Arial MT"/>
              </a:rPr>
              <a:t>Approche</a:t>
            </a:r>
            <a:r>
              <a:rPr sz="1100" dirty="0">
                <a:latin typeface="Arial MT"/>
                <a:cs typeface="Arial MT"/>
              </a:rPr>
              <a:t> </a:t>
            </a:r>
            <a:r>
              <a:rPr sz="1100" spc="-5" dirty="0">
                <a:latin typeface="Arial MT"/>
                <a:cs typeface="Arial MT"/>
              </a:rPr>
              <a:t>de</a:t>
            </a:r>
            <a:r>
              <a:rPr sz="1100" spc="-15" dirty="0">
                <a:latin typeface="Arial MT"/>
                <a:cs typeface="Arial MT"/>
              </a:rPr>
              <a:t> </a:t>
            </a:r>
            <a:r>
              <a:rPr sz="1100" spc="-10" dirty="0">
                <a:latin typeface="Arial MT"/>
                <a:cs typeface="Arial MT"/>
              </a:rPr>
              <a:t>gestion</a:t>
            </a:r>
            <a:endParaRPr sz="1100">
              <a:latin typeface="Arial MT"/>
              <a:cs typeface="Arial MT"/>
            </a:endParaRPr>
          </a:p>
        </p:txBody>
      </p:sp>
      <p:sp>
        <p:nvSpPr>
          <p:cNvPr id="11" name="object 11"/>
          <p:cNvSpPr txBox="1"/>
          <p:nvPr/>
        </p:nvSpPr>
        <p:spPr>
          <a:xfrm>
            <a:off x="204012" y="6414700"/>
            <a:ext cx="167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MT"/>
                <a:cs typeface="Arial MT"/>
              </a:rPr>
              <a:t>2</a:t>
            </a:r>
            <a:endParaRPr sz="2000">
              <a:latin typeface="Arial MT"/>
              <a:cs typeface="Arial MT"/>
            </a:endParaRPr>
          </a:p>
        </p:txBody>
      </p:sp>
      <p:sp>
        <p:nvSpPr>
          <p:cNvPr id="12" name="object 12"/>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13" name="object 13"/>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33</a:t>
            </a:fld>
            <a:r>
              <a:rPr dirty="0"/>
              <a:t> </a:t>
            </a:r>
            <a:r>
              <a:rPr spc="10" dirty="0"/>
              <a:t>sur</a:t>
            </a:r>
            <a:r>
              <a:rPr dirty="0"/>
              <a:t> </a:t>
            </a:r>
            <a:r>
              <a:rPr spc="5" dirty="0"/>
              <a:t>40</a:t>
            </a:r>
          </a:p>
        </p:txBody>
      </p:sp>
      <p:sp>
        <p:nvSpPr>
          <p:cNvPr id="4" name="object 4"/>
          <p:cNvSpPr txBox="1"/>
          <p:nvPr/>
        </p:nvSpPr>
        <p:spPr>
          <a:xfrm>
            <a:off x="794486" y="2957654"/>
            <a:ext cx="2683510"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Classer</a:t>
            </a:r>
            <a:r>
              <a:rPr sz="1100" dirty="0">
                <a:latin typeface="Arial MT"/>
                <a:cs typeface="Arial MT"/>
              </a:rPr>
              <a:t> </a:t>
            </a:r>
            <a:r>
              <a:rPr sz="1100" spc="-5" dirty="0">
                <a:latin typeface="Arial MT"/>
                <a:cs typeface="Arial MT"/>
              </a:rPr>
              <a:t>les</a:t>
            </a:r>
            <a:r>
              <a:rPr sz="1100" dirty="0">
                <a:latin typeface="Arial MT"/>
                <a:cs typeface="Arial MT"/>
              </a:rPr>
              <a:t> </a:t>
            </a:r>
            <a:r>
              <a:rPr sz="1100" spc="-10" dirty="0">
                <a:latin typeface="Arial MT"/>
                <a:cs typeface="Arial MT"/>
              </a:rPr>
              <a:t>positions</a:t>
            </a:r>
            <a:r>
              <a:rPr sz="1100" spc="-5" dirty="0">
                <a:latin typeface="Arial MT"/>
                <a:cs typeface="Arial MT"/>
              </a:rPr>
              <a:t> des</a:t>
            </a:r>
            <a:r>
              <a:rPr sz="1100" dirty="0">
                <a:latin typeface="Arial MT"/>
                <a:cs typeface="Arial MT"/>
              </a:rPr>
              <a:t> </a:t>
            </a:r>
            <a:r>
              <a:rPr sz="1100" spc="-5" dirty="0">
                <a:latin typeface="Arial MT"/>
                <a:cs typeface="Arial MT"/>
              </a:rPr>
              <a:t>parties</a:t>
            </a:r>
            <a:r>
              <a:rPr sz="1100" dirty="0">
                <a:latin typeface="Arial MT"/>
                <a:cs typeface="Arial MT"/>
              </a:rPr>
              <a:t> </a:t>
            </a:r>
            <a:r>
              <a:rPr sz="1100" spc="-10" dirty="0">
                <a:latin typeface="Arial MT"/>
                <a:cs typeface="Arial MT"/>
              </a:rPr>
              <a:t>prenantes</a:t>
            </a:r>
            <a:endParaRPr sz="1100">
              <a:latin typeface="Arial MT"/>
              <a:cs typeface="Arial MT"/>
            </a:endParaRPr>
          </a:p>
        </p:txBody>
      </p:sp>
      <p:sp>
        <p:nvSpPr>
          <p:cNvPr id="5" name="object 5"/>
          <p:cNvSpPr txBox="1"/>
          <p:nvPr/>
        </p:nvSpPr>
        <p:spPr>
          <a:xfrm>
            <a:off x="1197003" y="1769315"/>
            <a:ext cx="1892935"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Identifier</a:t>
            </a:r>
            <a:r>
              <a:rPr sz="1100" spc="5" dirty="0">
                <a:latin typeface="Arial MT"/>
                <a:cs typeface="Arial MT"/>
              </a:rPr>
              <a:t> </a:t>
            </a:r>
            <a:r>
              <a:rPr sz="1100" spc="-5" dirty="0">
                <a:latin typeface="Arial MT"/>
                <a:cs typeface="Arial MT"/>
              </a:rPr>
              <a:t>les</a:t>
            </a:r>
            <a:r>
              <a:rPr sz="1100" spc="-10" dirty="0">
                <a:latin typeface="Arial MT"/>
                <a:cs typeface="Arial MT"/>
              </a:rPr>
              <a:t> </a:t>
            </a:r>
            <a:r>
              <a:rPr sz="1100" spc="-5" dirty="0">
                <a:latin typeface="Arial MT"/>
                <a:cs typeface="Arial MT"/>
              </a:rPr>
              <a:t>parties </a:t>
            </a:r>
            <a:r>
              <a:rPr sz="1100" spc="-10" dirty="0">
                <a:latin typeface="Arial MT"/>
                <a:cs typeface="Arial MT"/>
              </a:rPr>
              <a:t>prenantes</a:t>
            </a:r>
            <a:endParaRPr sz="1100">
              <a:latin typeface="Arial MT"/>
              <a:cs typeface="Arial MT"/>
            </a:endParaRPr>
          </a:p>
        </p:txBody>
      </p:sp>
      <p:sp>
        <p:nvSpPr>
          <p:cNvPr id="6" name="object 6"/>
          <p:cNvSpPr txBox="1"/>
          <p:nvPr/>
        </p:nvSpPr>
        <p:spPr>
          <a:xfrm>
            <a:off x="735978" y="5332935"/>
            <a:ext cx="2237740"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Livrables</a:t>
            </a:r>
            <a:r>
              <a:rPr sz="1100" spc="5" dirty="0">
                <a:latin typeface="Arial MT"/>
                <a:cs typeface="Arial MT"/>
              </a:rPr>
              <a:t> </a:t>
            </a:r>
            <a:r>
              <a:rPr sz="1100" spc="-10" dirty="0">
                <a:latin typeface="Arial MT"/>
                <a:cs typeface="Arial MT"/>
              </a:rPr>
              <a:t>d'engagement</a:t>
            </a:r>
            <a:r>
              <a:rPr sz="1100" spc="5" dirty="0">
                <a:latin typeface="Arial MT"/>
                <a:cs typeface="Arial MT"/>
              </a:rPr>
              <a:t> </a:t>
            </a:r>
            <a:r>
              <a:rPr sz="1100" spc="-5" dirty="0">
                <a:latin typeface="Arial MT"/>
                <a:cs typeface="Arial MT"/>
              </a:rPr>
              <a:t>sur</a:t>
            </a:r>
            <a:r>
              <a:rPr sz="1100" spc="5" dirty="0">
                <a:latin typeface="Arial MT"/>
                <a:cs typeface="Arial MT"/>
              </a:rPr>
              <a:t> </a:t>
            </a:r>
            <a:r>
              <a:rPr sz="1100" spc="-5" dirty="0">
                <a:latin typeface="Arial MT"/>
                <a:cs typeface="Arial MT"/>
              </a:rPr>
              <a:t>mesure</a:t>
            </a:r>
            <a:endParaRPr sz="1100">
              <a:latin typeface="Arial MT"/>
              <a:cs typeface="Arial MT"/>
            </a:endParaRPr>
          </a:p>
        </p:txBody>
      </p:sp>
      <p:sp>
        <p:nvSpPr>
          <p:cNvPr id="7" name="object 7"/>
          <p:cNvSpPr txBox="1"/>
          <p:nvPr/>
        </p:nvSpPr>
        <p:spPr>
          <a:xfrm>
            <a:off x="4465782" y="1497186"/>
            <a:ext cx="3511550" cy="1261745"/>
          </a:xfrm>
          <a:prstGeom prst="rect">
            <a:avLst/>
          </a:prstGeom>
        </p:spPr>
        <p:txBody>
          <a:bodyPr vert="horz" wrap="square" lIns="0" tIns="16510" rIns="0" bIns="0" rtlCol="0">
            <a:spAutoFit/>
          </a:bodyPr>
          <a:lstStyle/>
          <a:p>
            <a:pPr marL="12700">
              <a:lnSpc>
                <a:spcPct val="100000"/>
              </a:lnSpc>
              <a:spcBef>
                <a:spcPts val="130"/>
              </a:spcBef>
            </a:pPr>
            <a:r>
              <a:rPr sz="900" spc="10" dirty="0">
                <a:latin typeface="Arial MT"/>
                <a:cs typeface="Arial MT"/>
              </a:rPr>
              <a:t>Pour les</a:t>
            </a:r>
            <a:r>
              <a:rPr sz="900" spc="5" dirty="0">
                <a:latin typeface="Arial MT"/>
                <a:cs typeface="Arial MT"/>
              </a:rPr>
              <a:t> principales parties </a:t>
            </a:r>
            <a:r>
              <a:rPr sz="900" spc="10" dirty="0">
                <a:latin typeface="Arial MT"/>
                <a:cs typeface="Arial MT"/>
              </a:rPr>
              <a:t>prenantes</a:t>
            </a:r>
            <a:endParaRPr sz="900">
              <a:latin typeface="Arial MT"/>
              <a:cs typeface="Arial MT"/>
            </a:endParaRPr>
          </a:p>
          <a:p>
            <a:pPr marL="304800" indent="-90170">
              <a:lnSpc>
                <a:spcPct val="100000"/>
              </a:lnSpc>
              <a:spcBef>
                <a:spcPts val="885"/>
              </a:spcBef>
              <a:buClr>
                <a:srgbClr val="FF0000"/>
              </a:buClr>
              <a:buChar char="▪"/>
              <a:tabLst>
                <a:tab pos="305435" algn="l"/>
              </a:tabLst>
            </a:pPr>
            <a:r>
              <a:rPr sz="1100" spc="5" dirty="0">
                <a:latin typeface="Arial MT"/>
                <a:cs typeface="Arial MT"/>
              </a:rPr>
              <a:t>Évaluer</a:t>
            </a:r>
            <a:r>
              <a:rPr sz="1100" spc="-10" dirty="0">
                <a:latin typeface="Arial MT"/>
                <a:cs typeface="Arial MT"/>
              </a:rPr>
              <a:t> </a:t>
            </a:r>
            <a:r>
              <a:rPr sz="1100" spc="5" dirty="0">
                <a:latin typeface="Arial MT"/>
                <a:cs typeface="Arial MT"/>
              </a:rPr>
              <a:t>la</a:t>
            </a:r>
            <a:r>
              <a:rPr sz="1100" spc="-20" dirty="0">
                <a:latin typeface="Arial MT"/>
                <a:cs typeface="Arial MT"/>
              </a:rPr>
              <a:t> </a:t>
            </a:r>
            <a:r>
              <a:rPr sz="1100" spc="5" dirty="0">
                <a:latin typeface="Arial MT"/>
                <a:cs typeface="Arial MT"/>
              </a:rPr>
              <a:t>puissance</a:t>
            </a:r>
            <a:endParaRPr sz="1100">
              <a:latin typeface="Arial MT"/>
              <a:cs typeface="Arial MT"/>
            </a:endParaRPr>
          </a:p>
          <a:p>
            <a:pPr marL="304800" indent="-90170">
              <a:lnSpc>
                <a:spcPct val="100000"/>
              </a:lnSpc>
              <a:spcBef>
                <a:spcPts val="840"/>
              </a:spcBef>
              <a:buClr>
                <a:srgbClr val="FF0000"/>
              </a:buClr>
              <a:buChar char="▪"/>
              <a:tabLst>
                <a:tab pos="305435" algn="l"/>
              </a:tabLst>
            </a:pPr>
            <a:r>
              <a:rPr sz="1100" spc="5" dirty="0">
                <a:latin typeface="Arial MT"/>
                <a:cs typeface="Arial MT"/>
              </a:rPr>
              <a:t>Capacité</a:t>
            </a:r>
            <a:r>
              <a:rPr sz="1100" dirty="0">
                <a:latin typeface="Arial MT"/>
                <a:cs typeface="Arial MT"/>
              </a:rPr>
              <a:t> </a:t>
            </a:r>
            <a:r>
              <a:rPr sz="1100" spc="10" dirty="0">
                <a:latin typeface="Arial MT"/>
                <a:cs typeface="Arial MT"/>
              </a:rPr>
              <a:t>à</a:t>
            </a:r>
            <a:r>
              <a:rPr sz="1100" dirty="0">
                <a:latin typeface="Arial MT"/>
                <a:cs typeface="Arial MT"/>
              </a:rPr>
              <a:t> </a:t>
            </a:r>
            <a:r>
              <a:rPr sz="1100" spc="5" dirty="0">
                <a:latin typeface="Arial MT"/>
                <a:cs typeface="Arial MT"/>
              </a:rPr>
              <a:t>bloquer/avancer</a:t>
            </a:r>
            <a:r>
              <a:rPr sz="1100" dirty="0">
                <a:latin typeface="Arial MT"/>
                <a:cs typeface="Arial MT"/>
              </a:rPr>
              <a:t> </a:t>
            </a:r>
            <a:r>
              <a:rPr sz="1100" spc="10" dirty="0">
                <a:latin typeface="Arial MT"/>
                <a:cs typeface="Arial MT"/>
              </a:rPr>
              <a:t>ou</a:t>
            </a:r>
            <a:r>
              <a:rPr sz="1100" dirty="0">
                <a:latin typeface="Arial MT"/>
                <a:cs typeface="Arial MT"/>
              </a:rPr>
              <a:t> </a:t>
            </a:r>
            <a:r>
              <a:rPr sz="1100" spc="5" dirty="0">
                <a:latin typeface="Arial MT"/>
                <a:cs typeface="Arial MT"/>
              </a:rPr>
              <a:t>pas</a:t>
            </a:r>
            <a:r>
              <a:rPr sz="1100" dirty="0">
                <a:latin typeface="Arial MT"/>
                <a:cs typeface="Arial MT"/>
              </a:rPr>
              <a:t> </a:t>
            </a:r>
            <a:r>
              <a:rPr sz="1100" spc="5" dirty="0">
                <a:latin typeface="Arial MT"/>
                <a:cs typeface="Arial MT"/>
              </a:rPr>
              <a:t>assez puissant</a:t>
            </a:r>
            <a:endParaRPr sz="1100">
              <a:latin typeface="Arial MT"/>
              <a:cs typeface="Arial MT"/>
            </a:endParaRPr>
          </a:p>
          <a:p>
            <a:pPr>
              <a:lnSpc>
                <a:spcPct val="100000"/>
              </a:lnSpc>
              <a:buClr>
                <a:srgbClr val="FF0000"/>
              </a:buClr>
              <a:buFont typeface="Arial MT"/>
              <a:buChar char="▪"/>
            </a:pPr>
            <a:endParaRPr sz="1200">
              <a:latin typeface="Arial MT"/>
              <a:cs typeface="Arial MT"/>
            </a:endParaRPr>
          </a:p>
          <a:p>
            <a:pPr>
              <a:lnSpc>
                <a:spcPct val="100000"/>
              </a:lnSpc>
              <a:buClr>
                <a:srgbClr val="FF0000"/>
              </a:buClr>
              <a:buFont typeface="Arial MT"/>
              <a:buChar char="▪"/>
            </a:pPr>
            <a:endParaRPr sz="1350">
              <a:latin typeface="Arial MT"/>
              <a:cs typeface="Arial MT"/>
            </a:endParaRPr>
          </a:p>
          <a:p>
            <a:pPr marL="304165" indent="-89535">
              <a:lnSpc>
                <a:spcPct val="100000"/>
              </a:lnSpc>
              <a:buClr>
                <a:srgbClr val="FF0000"/>
              </a:buClr>
              <a:buChar char="▪"/>
              <a:tabLst>
                <a:tab pos="304800" algn="l"/>
              </a:tabLst>
            </a:pPr>
            <a:r>
              <a:rPr sz="1100" dirty="0">
                <a:latin typeface="Arial MT"/>
                <a:cs typeface="Arial MT"/>
              </a:rPr>
              <a:t>Évaluer</a:t>
            </a:r>
            <a:r>
              <a:rPr sz="1100" spc="10" dirty="0">
                <a:latin typeface="Arial MT"/>
                <a:cs typeface="Arial MT"/>
              </a:rPr>
              <a:t> </a:t>
            </a:r>
            <a:r>
              <a:rPr sz="1100" dirty="0">
                <a:latin typeface="Arial MT"/>
                <a:cs typeface="Arial MT"/>
              </a:rPr>
              <a:t>l'intérêt</a:t>
            </a:r>
            <a:r>
              <a:rPr sz="1100" spc="-5" dirty="0">
                <a:latin typeface="Arial MT"/>
                <a:cs typeface="Arial MT"/>
              </a:rPr>
              <a:t> </a:t>
            </a:r>
            <a:r>
              <a:rPr sz="1100" spc="5" dirty="0">
                <a:latin typeface="Arial MT"/>
                <a:cs typeface="Arial MT"/>
              </a:rPr>
              <a:t>­</a:t>
            </a:r>
            <a:r>
              <a:rPr sz="1100" dirty="0">
                <a:latin typeface="Arial MT"/>
                <a:cs typeface="Arial MT"/>
              </a:rPr>
              <a:t> intéressé,</a:t>
            </a:r>
            <a:r>
              <a:rPr sz="1100" spc="-5" dirty="0">
                <a:latin typeface="Arial MT"/>
                <a:cs typeface="Arial MT"/>
              </a:rPr>
              <a:t> </a:t>
            </a:r>
            <a:r>
              <a:rPr sz="1100" spc="5" dirty="0">
                <a:latin typeface="Arial MT"/>
                <a:cs typeface="Arial MT"/>
              </a:rPr>
              <a:t>pas</a:t>
            </a:r>
            <a:r>
              <a:rPr sz="1100" spc="-5" dirty="0">
                <a:latin typeface="Arial MT"/>
                <a:cs typeface="Arial MT"/>
              </a:rPr>
              <a:t> </a:t>
            </a:r>
            <a:r>
              <a:rPr sz="1100" dirty="0">
                <a:latin typeface="Arial MT"/>
                <a:cs typeface="Arial MT"/>
              </a:rPr>
              <a:t>intéressé</a:t>
            </a:r>
            <a:endParaRPr sz="1100">
              <a:latin typeface="Arial MT"/>
              <a:cs typeface="Arial MT"/>
            </a:endParaRPr>
          </a:p>
        </p:txBody>
      </p:sp>
      <p:sp>
        <p:nvSpPr>
          <p:cNvPr id="8" name="object 8"/>
          <p:cNvSpPr txBox="1">
            <a:spLocks noGrp="1"/>
          </p:cNvSpPr>
          <p:nvPr>
            <p:ph type="title"/>
          </p:nvPr>
        </p:nvSpPr>
        <p:spPr>
          <a:xfrm>
            <a:off x="876400" y="355319"/>
            <a:ext cx="7100931" cy="321242"/>
          </a:xfrm>
          <a:prstGeom prst="rect">
            <a:avLst/>
          </a:prstGeom>
        </p:spPr>
        <p:txBody>
          <a:bodyPr vert="horz" wrap="square" lIns="0" tIns="13335" rIns="0" bIns="0" rtlCol="0">
            <a:spAutoFit/>
          </a:bodyPr>
          <a:lstStyle/>
          <a:p>
            <a:pPr marL="12700">
              <a:lnSpc>
                <a:spcPct val="100000"/>
              </a:lnSpc>
              <a:spcBef>
                <a:spcPts val="105"/>
              </a:spcBef>
            </a:pPr>
            <a:r>
              <a:rPr sz="2000" b="1" spc="-5" dirty="0"/>
              <a:t>Déterminer</a:t>
            </a:r>
            <a:r>
              <a:rPr sz="2000" b="1" spc="15" dirty="0"/>
              <a:t> </a:t>
            </a:r>
            <a:r>
              <a:rPr sz="2000" b="1" spc="-5" dirty="0"/>
              <a:t>l'approche</a:t>
            </a:r>
            <a:r>
              <a:rPr sz="2000" b="1" spc="15" dirty="0"/>
              <a:t> </a:t>
            </a:r>
            <a:r>
              <a:rPr sz="2000" b="1" dirty="0"/>
              <a:t>de</a:t>
            </a:r>
            <a:r>
              <a:rPr sz="2000" b="1" spc="15" dirty="0"/>
              <a:t> </a:t>
            </a:r>
            <a:r>
              <a:rPr sz="2000" b="1" spc="-5" dirty="0"/>
              <a:t>gestion</a:t>
            </a:r>
            <a:r>
              <a:rPr sz="2000" b="1" spc="15" dirty="0"/>
              <a:t> </a:t>
            </a:r>
            <a:r>
              <a:rPr sz="2000" b="1" dirty="0"/>
              <a:t>des</a:t>
            </a:r>
            <a:r>
              <a:rPr sz="2000" b="1" spc="15" dirty="0"/>
              <a:t> </a:t>
            </a:r>
            <a:r>
              <a:rPr sz="2000" b="1" spc="-5" dirty="0"/>
              <a:t>parties</a:t>
            </a:r>
            <a:r>
              <a:rPr sz="2000" b="1" spc="20" dirty="0"/>
              <a:t> </a:t>
            </a:r>
            <a:r>
              <a:rPr sz="2000" b="1" spc="-5" dirty="0"/>
              <a:t>prenantes</a:t>
            </a:r>
            <a:endParaRPr sz="2000" b="1" dirty="0"/>
          </a:p>
        </p:txBody>
      </p:sp>
      <p:sp>
        <p:nvSpPr>
          <p:cNvPr id="9" name="object 9"/>
          <p:cNvSpPr txBox="1"/>
          <p:nvPr/>
        </p:nvSpPr>
        <p:spPr>
          <a:xfrm>
            <a:off x="4496684" y="3393861"/>
            <a:ext cx="3622040" cy="1294130"/>
          </a:xfrm>
          <a:prstGeom prst="rect">
            <a:avLst/>
          </a:prstGeom>
        </p:spPr>
        <p:txBody>
          <a:bodyPr vert="horz" wrap="square" lIns="0" tIns="15240" rIns="0" bIns="0" rtlCol="0">
            <a:spAutoFit/>
          </a:bodyPr>
          <a:lstStyle/>
          <a:p>
            <a:pPr marL="12700">
              <a:lnSpc>
                <a:spcPct val="100000"/>
              </a:lnSpc>
              <a:spcBef>
                <a:spcPts val="120"/>
              </a:spcBef>
            </a:pPr>
            <a:r>
              <a:rPr sz="1100" spc="5" dirty="0">
                <a:latin typeface="Arial MT"/>
                <a:cs typeface="Arial MT"/>
              </a:rPr>
              <a:t>Déterminer</a:t>
            </a:r>
            <a:r>
              <a:rPr sz="1100" spc="10" dirty="0">
                <a:latin typeface="Arial MT"/>
                <a:cs typeface="Arial MT"/>
              </a:rPr>
              <a:t> </a:t>
            </a:r>
            <a:r>
              <a:rPr sz="1100" spc="5" dirty="0">
                <a:latin typeface="Arial MT"/>
                <a:cs typeface="Arial MT"/>
              </a:rPr>
              <a:t>le</a:t>
            </a:r>
            <a:r>
              <a:rPr sz="1100" spc="10" dirty="0">
                <a:latin typeface="Arial MT"/>
                <a:cs typeface="Arial MT"/>
              </a:rPr>
              <a:t> </a:t>
            </a:r>
            <a:r>
              <a:rPr sz="1100" spc="5" dirty="0">
                <a:latin typeface="Arial MT"/>
                <a:cs typeface="Arial MT"/>
              </a:rPr>
              <a:t>pouvoir,</a:t>
            </a:r>
            <a:r>
              <a:rPr sz="1100" spc="15" dirty="0">
                <a:latin typeface="Arial MT"/>
                <a:cs typeface="Arial MT"/>
              </a:rPr>
              <a:t> </a:t>
            </a:r>
            <a:r>
              <a:rPr sz="1100" dirty="0">
                <a:latin typeface="Arial MT"/>
                <a:cs typeface="Arial MT"/>
              </a:rPr>
              <a:t>l'influence</a:t>
            </a:r>
            <a:r>
              <a:rPr sz="1100" spc="10" dirty="0">
                <a:latin typeface="Arial MT"/>
                <a:cs typeface="Arial MT"/>
              </a:rPr>
              <a:t> </a:t>
            </a:r>
            <a:r>
              <a:rPr sz="1100" spc="5" dirty="0">
                <a:latin typeface="Arial MT"/>
                <a:cs typeface="Arial MT"/>
              </a:rPr>
              <a:t>et</a:t>
            </a:r>
            <a:r>
              <a:rPr sz="1100" spc="10" dirty="0">
                <a:latin typeface="Arial MT"/>
                <a:cs typeface="Arial MT"/>
              </a:rPr>
              <a:t> </a:t>
            </a:r>
            <a:r>
              <a:rPr sz="1100" dirty="0">
                <a:latin typeface="Arial MT"/>
                <a:cs typeface="Arial MT"/>
              </a:rPr>
              <a:t>l'intérêt</a:t>
            </a:r>
            <a:r>
              <a:rPr sz="1100" spc="5" dirty="0">
                <a:latin typeface="Arial MT"/>
                <a:cs typeface="Arial MT"/>
              </a:rPr>
              <a:t> des</a:t>
            </a:r>
            <a:r>
              <a:rPr sz="1100" spc="10" dirty="0">
                <a:latin typeface="Arial MT"/>
                <a:cs typeface="Arial MT"/>
              </a:rPr>
              <a:t> </a:t>
            </a:r>
            <a:r>
              <a:rPr sz="1100" dirty="0">
                <a:latin typeface="Arial MT"/>
                <a:cs typeface="Arial MT"/>
              </a:rPr>
              <a:t>parties</a:t>
            </a:r>
            <a:endParaRPr sz="1100">
              <a:latin typeface="Arial MT"/>
              <a:cs typeface="Arial MT"/>
            </a:endParaRPr>
          </a:p>
          <a:p>
            <a:pPr marL="86995">
              <a:lnSpc>
                <a:spcPct val="100000"/>
              </a:lnSpc>
              <a:spcBef>
                <a:spcPts val="840"/>
              </a:spcBef>
            </a:pPr>
            <a:r>
              <a:rPr sz="1100" spc="5" dirty="0">
                <a:latin typeface="Arial MT"/>
                <a:cs typeface="Arial MT"/>
              </a:rPr>
              <a:t>prenantes</a:t>
            </a:r>
            <a:r>
              <a:rPr sz="1100" dirty="0">
                <a:latin typeface="Arial MT"/>
                <a:cs typeface="Arial MT"/>
              </a:rPr>
              <a:t> </a:t>
            </a:r>
            <a:r>
              <a:rPr sz="1100" spc="5" dirty="0">
                <a:latin typeface="Arial MT"/>
                <a:cs typeface="Arial MT"/>
              </a:rPr>
              <a:t>et</a:t>
            </a:r>
            <a:r>
              <a:rPr sz="1100" spc="-5" dirty="0">
                <a:latin typeface="Arial MT"/>
                <a:cs typeface="Arial MT"/>
              </a:rPr>
              <a:t> </a:t>
            </a:r>
            <a:r>
              <a:rPr sz="1100" spc="10" dirty="0">
                <a:latin typeface="Arial MT"/>
                <a:cs typeface="Arial MT"/>
              </a:rPr>
              <a:t>se</a:t>
            </a:r>
            <a:r>
              <a:rPr sz="1100" dirty="0">
                <a:latin typeface="Arial MT"/>
                <a:cs typeface="Arial MT"/>
              </a:rPr>
              <a:t> </a:t>
            </a:r>
            <a:r>
              <a:rPr sz="1100" spc="10" dirty="0">
                <a:latin typeface="Arial MT"/>
                <a:cs typeface="Arial MT"/>
              </a:rPr>
              <a:t>concentrer</a:t>
            </a:r>
            <a:r>
              <a:rPr sz="1100" spc="-5" dirty="0">
                <a:latin typeface="Arial MT"/>
                <a:cs typeface="Arial MT"/>
              </a:rPr>
              <a:t> </a:t>
            </a:r>
            <a:r>
              <a:rPr sz="1100" spc="10" dirty="0">
                <a:latin typeface="Arial MT"/>
                <a:cs typeface="Arial MT"/>
              </a:rPr>
              <a:t>sur</a:t>
            </a:r>
            <a:r>
              <a:rPr sz="1100" dirty="0">
                <a:latin typeface="Arial MT"/>
                <a:cs typeface="Arial MT"/>
              </a:rPr>
              <a:t> </a:t>
            </a:r>
            <a:r>
              <a:rPr sz="1100" spc="5" dirty="0">
                <a:latin typeface="Arial MT"/>
                <a:cs typeface="Arial MT"/>
              </a:rPr>
              <a:t>les</a:t>
            </a:r>
            <a:r>
              <a:rPr sz="1100" dirty="0">
                <a:latin typeface="Arial MT"/>
                <a:cs typeface="Arial MT"/>
              </a:rPr>
              <a:t> </a:t>
            </a:r>
            <a:r>
              <a:rPr sz="1100" spc="5" dirty="0">
                <a:latin typeface="Arial MT"/>
                <a:cs typeface="Arial MT"/>
              </a:rPr>
              <a:t>personnes</a:t>
            </a:r>
            <a:r>
              <a:rPr sz="1100" dirty="0">
                <a:latin typeface="Arial MT"/>
                <a:cs typeface="Arial MT"/>
              </a:rPr>
              <a:t> </a:t>
            </a:r>
            <a:r>
              <a:rPr sz="1100" spc="10" dirty="0">
                <a:latin typeface="Arial MT"/>
                <a:cs typeface="Arial MT"/>
              </a:rPr>
              <a:t>clés</a:t>
            </a:r>
            <a:endParaRPr sz="1100">
              <a:latin typeface="Arial MT"/>
              <a:cs typeface="Arial MT"/>
            </a:endParaRPr>
          </a:p>
          <a:p>
            <a:pPr>
              <a:lnSpc>
                <a:spcPct val="100000"/>
              </a:lnSpc>
            </a:pPr>
            <a:endParaRPr sz="1200">
              <a:latin typeface="Arial MT"/>
              <a:cs typeface="Arial MT"/>
            </a:endParaRPr>
          </a:p>
          <a:p>
            <a:pPr>
              <a:lnSpc>
                <a:spcPct val="100000"/>
              </a:lnSpc>
              <a:spcBef>
                <a:spcPts val="5"/>
              </a:spcBef>
            </a:pPr>
            <a:endParaRPr sz="1000">
              <a:latin typeface="Arial MT"/>
              <a:cs typeface="Arial MT"/>
            </a:endParaRPr>
          </a:p>
          <a:p>
            <a:pPr marL="64135">
              <a:lnSpc>
                <a:spcPct val="100000"/>
              </a:lnSpc>
            </a:pPr>
            <a:r>
              <a:rPr sz="1450" spc="-10" dirty="0">
                <a:latin typeface="Arial MT"/>
                <a:cs typeface="Arial MT"/>
              </a:rPr>
              <a:t>Carte de </a:t>
            </a:r>
            <a:r>
              <a:rPr sz="1450" spc="-5" dirty="0">
                <a:latin typeface="Arial MT"/>
                <a:cs typeface="Arial MT"/>
              </a:rPr>
              <a:t>la</a:t>
            </a:r>
            <a:r>
              <a:rPr sz="1450" spc="-10" dirty="0">
                <a:latin typeface="Arial MT"/>
                <a:cs typeface="Arial MT"/>
              </a:rPr>
              <a:t> </a:t>
            </a:r>
            <a:r>
              <a:rPr sz="1450" spc="-5" dirty="0">
                <a:latin typeface="Arial MT"/>
                <a:cs typeface="Arial MT"/>
              </a:rPr>
              <a:t>matrice</a:t>
            </a:r>
            <a:r>
              <a:rPr sz="1450" spc="-10" dirty="0">
                <a:latin typeface="Arial MT"/>
                <a:cs typeface="Arial MT"/>
              </a:rPr>
              <a:t> pouvoir/intérêt</a:t>
            </a:r>
            <a:endParaRPr sz="1450">
              <a:latin typeface="Arial MT"/>
              <a:cs typeface="Arial MT"/>
            </a:endParaRPr>
          </a:p>
          <a:p>
            <a:pPr marL="274320" indent="-90805">
              <a:lnSpc>
                <a:spcPct val="100000"/>
              </a:lnSpc>
              <a:spcBef>
                <a:spcPts val="890"/>
              </a:spcBef>
              <a:buClr>
                <a:srgbClr val="FF0000"/>
              </a:buClr>
              <a:buChar char="▪"/>
              <a:tabLst>
                <a:tab pos="274955" algn="l"/>
              </a:tabLst>
            </a:pPr>
            <a:r>
              <a:rPr sz="1100" spc="5" dirty="0">
                <a:latin typeface="Arial MT"/>
                <a:cs typeface="Arial MT"/>
              </a:rPr>
              <a:t>Indique</a:t>
            </a:r>
            <a:r>
              <a:rPr sz="1100" spc="10" dirty="0">
                <a:latin typeface="Arial MT"/>
                <a:cs typeface="Arial MT"/>
              </a:rPr>
              <a:t> </a:t>
            </a:r>
            <a:r>
              <a:rPr sz="1100" spc="5" dirty="0">
                <a:latin typeface="Arial MT"/>
                <a:cs typeface="Arial MT"/>
              </a:rPr>
              <a:t>la</a:t>
            </a:r>
            <a:r>
              <a:rPr sz="1100" spc="10" dirty="0">
                <a:latin typeface="Arial MT"/>
                <a:cs typeface="Arial MT"/>
              </a:rPr>
              <a:t> </a:t>
            </a:r>
            <a:r>
              <a:rPr sz="1100" spc="5" dirty="0">
                <a:latin typeface="Arial MT"/>
                <a:cs typeface="Arial MT"/>
              </a:rPr>
              <a:t>stratégie </a:t>
            </a:r>
            <a:r>
              <a:rPr sz="1100" spc="10" dirty="0">
                <a:latin typeface="Arial MT"/>
                <a:cs typeface="Arial MT"/>
              </a:rPr>
              <a:t>à </a:t>
            </a:r>
            <a:r>
              <a:rPr sz="1100" spc="5" dirty="0">
                <a:latin typeface="Arial MT"/>
                <a:cs typeface="Arial MT"/>
              </a:rPr>
              <a:t>adopter</a:t>
            </a:r>
            <a:r>
              <a:rPr sz="1100" spc="10" dirty="0">
                <a:latin typeface="Arial MT"/>
                <a:cs typeface="Arial MT"/>
              </a:rPr>
              <a:t> </a:t>
            </a:r>
            <a:r>
              <a:rPr sz="1100" spc="5" dirty="0">
                <a:latin typeface="Arial MT"/>
                <a:cs typeface="Arial MT"/>
              </a:rPr>
              <a:t>pour</a:t>
            </a:r>
            <a:r>
              <a:rPr sz="1100" spc="10" dirty="0">
                <a:latin typeface="Arial MT"/>
                <a:cs typeface="Arial MT"/>
              </a:rPr>
              <a:t> </a:t>
            </a:r>
            <a:r>
              <a:rPr sz="1100" dirty="0">
                <a:latin typeface="Arial MT"/>
                <a:cs typeface="Arial MT"/>
              </a:rPr>
              <a:t>interagir</a:t>
            </a:r>
            <a:r>
              <a:rPr sz="1100" spc="10" dirty="0">
                <a:latin typeface="Arial MT"/>
                <a:cs typeface="Arial MT"/>
              </a:rPr>
              <a:t> </a:t>
            </a:r>
            <a:r>
              <a:rPr sz="1100" spc="5" dirty="0">
                <a:latin typeface="Arial MT"/>
                <a:cs typeface="Arial MT"/>
              </a:rPr>
              <a:t>avec</a:t>
            </a:r>
            <a:r>
              <a:rPr sz="1100" spc="10" dirty="0">
                <a:latin typeface="Arial MT"/>
                <a:cs typeface="Arial MT"/>
              </a:rPr>
              <a:t> </a:t>
            </a:r>
            <a:r>
              <a:rPr sz="1100" spc="5" dirty="0">
                <a:latin typeface="Arial MT"/>
                <a:cs typeface="Arial MT"/>
              </a:rPr>
              <a:t>eux</a:t>
            </a:r>
            <a:endParaRPr sz="1100">
              <a:latin typeface="Arial MT"/>
              <a:cs typeface="Arial M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3793337" y="4733442"/>
            <a:ext cx="178181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Niveau</a:t>
            </a:r>
            <a:r>
              <a:rPr sz="2000" spc="-75" dirty="0">
                <a:latin typeface="Arial MT"/>
                <a:cs typeface="Arial MT"/>
              </a:rPr>
              <a:t> </a:t>
            </a:r>
            <a:r>
              <a:rPr sz="2000" spc="-5" dirty="0">
                <a:latin typeface="Arial MT"/>
                <a:cs typeface="Arial MT"/>
              </a:rPr>
              <a:t>d'intérêt</a:t>
            </a:r>
            <a:endParaRPr sz="2000">
              <a:latin typeface="Arial MT"/>
              <a:cs typeface="Arial MT"/>
            </a:endParaRPr>
          </a:p>
        </p:txBody>
      </p:sp>
      <p:sp>
        <p:nvSpPr>
          <p:cNvPr id="6" name="object 6"/>
          <p:cNvSpPr txBox="1"/>
          <p:nvPr/>
        </p:nvSpPr>
        <p:spPr>
          <a:xfrm>
            <a:off x="204012" y="6414700"/>
            <a:ext cx="167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MT"/>
                <a:cs typeface="Arial MT"/>
              </a:rPr>
              <a:t>2</a:t>
            </a:r>
            <a:endParaRPr sz="200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8" name="object 8"/>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34</a:t>
            </a:fld>
            <a:r>
              <a:rPr dirty="0"/>
              <a:t> </a:t>
            </a:r>
            <a:r>
              <a:rPr spc="10" dirty="0"/>
              <a:t>sur</a:t>
            </a:r>
            <a:r>
              <a:rPr dirty="0"/>
              <a:t> </a:t>
            </a:r>
            <a:r>
              <a:rPr spc="5" dirty="0"/>
              <a:t>40</a:t>
            </a:r>
          </a:p>
        </p:txBody>
      </p:sp>
      <p:sp>
        <p:nvSpPr>
          <p:cNvPr id="4" name="object 4"/>
          <p:cNvSpPr txBox="1"/>
          <p:nvPr/>
        </p:nvSpPr>
        <p:spPr>
          <a:xfrm>
            <a:off x="956268" y="281793"/>
            <a:ext cx="5596932" cy="321883"/>
          </a:xfrm>
          <a:prstGeom prst="rect">
            <a:avLst/>
          </a:prstGeom>
        </p:spPr>
        <p:txBody>
          <a:bodyPr vert="horz" wrap="square" lIns="0" tIns="13970" rIns="0" bIns="0" rtlCol="0">
            <a:spAutoFit/>
          </a:bodyPr>
          <a:lstStyle/>
          <a:p>
            <a:pPr marL="12700">
              <a:lnSpc>
                <a:spcPct val="100000"/>
              </a:lnSpc>
              <a:spcBef>
                <a:spcPts val="110"/>
              </a:spcBef>
            </a:pPr>
            <a:r>
              <a:rPr sz="2000" b="1" dirty="0">
                <a:solidFill>
                  <a:srgbClr val="232323"/>
                </a:solidFill>
                <a:latin typeface="Arial MT"/>
                <a:cs typeface="Arial MT"/>
              </a:rPr>
              <a:t>Réseau</a:t>
            </a:r>
            <a:r>
              <a:rPr sz="2000" b="1" spc="-20" dirty="0">
                <a:solidFill>
                  <a:srgbClr val="232323"/>
                </a:solidFill>
                <a:latin typeface="Arial MT"/>
                <a:cs typeface="Arial MT"/>
              </a:rPr>
              <a:t> </a:t>
            </a:r>
            <a:r>
              <a:rPr sz="2000" b="1" dirty="0">
                <a:solidFill>
                  <a:srgbClr val="232323"/>
                </a:solidFill>
                <a:latin typeface="Arial MT"/>
                <a:cs typeface="Arial MT"/>
              </a:rPr>
              <a:t>électrique</a:t>
            </a:r>
            <a:r>
              <a:rPr sz="2000" b="1" spc="-15" dirty="0">
                <a:solidFill>
                  <a:srgbClr val="232323"/>
                </a:solidFill>
                <a:latin typeface="Arial MT"/>
                <a:cs typeface="Arial MT"/>
              </a:rPr>
              <a:t> </a:t>
            </a:r>
            <a:r>
              <a:rPr sz="2000" b="1" dirty="0">
                <a:solidFill>
                  <a:srgbClr val="232323"/>
                </a:solidFill>
                <a:latin typeface="Arial MT"/>
                <a:cs typeface="Arial MT"/>
              </a:rPr>
              <a:t>des</a:t>
            </a:r>
            <a:r>
              <a:rPr sz="2000" b="1" spc="-15" dirty="0">
                <a:solidFill>
                  <a:srgbClr val="232323"/>
                </a:solidFill>
                <a:latin typeface="Arial MT"/>
                <a:cs typeface="Arial MT"/>
              </a:rPr>
              <a:t> </a:t>
            </a:r>
            <a:r>
              <a:rPr sz="2000" b="1" dirty="0">
                <a:solidFill>
                  <a:srgbClr val="232323"/>
                </a:solidFill>
                <a:latin typeface="Arial MT"/>
                <a:cs typeface="Arial MT"/>
              </a:rPr>
              <a:t>parties</a:t>
            </a:r>
            <a:r>
              <a:rPr sz="2000" b="1" spc="-15" dirty="0">
                <a:solidFill>
                  <a:srgbClr val="232323"/>
                </a:solidFill>
                <a:latin typeface="Arial MT"/>
                <a:cs typeface="Arial MT"/>
              </a:rPr>
              <a:t> </a:t>
            </a:r>
            <a:r>
              <a:rPr sz="2000" b="1" dirty="0">
                <a:solidFill>
                  <a:srgbClr val="232323"/>
                </a:solidFill>
                <a:latin typeface="Arial MT"/>
                <a:cs typeface="Arial MT"/>
              </a:rPr>
              <a:t>prenantes</a:t>
            </a:r>
            <a:endParaRPr sz="2000" b="1" dirty="0">
              <a:latin typeface="Arial MT"/>
              <a:cs typeface="Arial M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1116343" y="3976447"/>
            <a:ext cx="2058035" cy="476884"/>
          </a:xfrm>
          <a:prstGeom prst="rect">
            <a:avLst/>
          </a:prstGeom>
        </p:spPr>
        <p:txBody>
          <a:bodyPr vert="horz" wrap="square" lIns="0" tIns="12065" rIns="0" bIns="0" rtlCol="0">
            <a:spAutoFit/>
          </a:bodyPr>
          <a:lstStyle/>
          <a:p>
            <a:pPr marL="22225">
              <a:lnSpc>
                <a:spcPct val="100000"/>
              </a:lnSpc>
              <a:spcBef>
                <a:spcPts val="95"/>
              </a:spcBef>
            </a:pPr>
            <a:r>
              <a:rPr sz="1100" spc="-10" dirty="0">
                <a:latin typeface="Arial MT"/>
                <a:cs typeface="Arial MT"/>
              </a:rPr>
              <a:t>Déterminer </a:t>
            </a:r>
            <a:r>
              <a:rPr sz="1100" spc="-5" dirty="0">
                <a:latin typeface="Arial MT"/>
                <a:cs typeface="Arial MT"/>
              </a:rPr>
              <a:t>les</a:t>
            </a:r>
            <a:r>
              <a:rPr sz="1100" spc="-10" dirty="0">
                <a:latin typeface="Arial MT"/>
                <a:cs typeface="Arial MT"/>
              </a:rPr>
              <a:t> </a:t>
            </a:r>
            <a:r>
              <a:rPr sz="1100" spc="-5" dirty="0">
                <a:latin typeface="Arial MT"/>
                <a:cs typeface="Arial MT"/>
              </a:rPr>
              <a:t>parties</a:t>
            </a:r>
            <a:r>
              <a:rPr sz="1100" spc="-10" dirty="0">
                <a:latin typeface="Arial MT"/>
                <a:cs typeface="Arial MT"/>
              </a:rPr>
              <a:t> prenantes</a:t>
            </a:r>
            <a:endParaRPr sz="1100">
              <a:latin typeface="Arial MT"/>
              <a:cs typeface="Arial MT"/>
            </a:endParaRPr>
          </a:p>
          <a:p>
            <a:pPr marL="12700">
              <a:lnSpc>
                <a:spcPct val="100000"/>
              </a:lnSpc>
              <a:spcBef>
                <a:spcPts val="920"/>
              </a:spcBef>
            </a:pPr>
            <a:r>
              <a:rPr sz="1100" spc="-10" dirty="0">
                <a:latin typeface="Arial MT"/>
                <a:cs typeface="Arial MT"/>
              </a:rPr>
              <a:t>Approche</a:t>
            </a:r>
            <a:r>
              <a:rPr sz="1100" dirty="0">
                <a:latin typeface="Arial MT"/>
                <a:cs typeface="Arial MT"/>
              </a:rPr>
              <a:t> </a:t>
            </a:r>
            <a:r>
              <a:rPr sz="1100" spc="-5" dirty="0">
                <a:latin typeface="Arial MT"/>
                <a:cs typeface="Arial MT"/>
              </a:rPr>
              <a:t>de</a:t>
            </a:r>
            <a:r>
              <a:rPr sz="1100" spc="-15" dirty="0">
                <a:latin typeface="Arial MT"/>
                <a:cs typeface="Arial MT"/>
              </a:rPr>
              <a:t> </a:t>
            </a:r>
            <a:r>
              <a:rPr sz="1100" spc="-10" dirty="0">
                <a:latin typeface="Arial MT"/>
                <a:cs typeface="Arial MT"/>
              </a:rPr>
              <a:t>gestion</a:t>
            </a:r>
            <a:endParaRPr sz="1100">
              <a:latin typeface="Arial MT"/>
              <a:cs typeface="Arial MT"/>
            </a:endParaRPr>
          </a:p>
        </p:txBody>
      </p:sp>
      <p:sp>
        <p:nvSpPr>
          <p:cNvPr id="10" name="object 10"/>
          <p:cNvSpPr txBox="1"/>
          <p:nvPr/>
        </p:nvSpPr>
        <p:spPr>
          <a:xfrm>
            <a:off x="204012" y="6414700"/>
            <a:ext cx="167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MT"/>
                <a:cs typeface="Arial MT"/>
              </a:rPr>
              <a:t>2</a:t>
            </a:r>
            <a:endParaRPr sz="2000">
              <a:latin typeface="Arial MT"/>
              <a:cs typeface="Arial MT"/>
            </a:endParaRPr>
          </a:p>
        </p:txBody>
      </p:sp>
      <p:sp>
        <p:nvSpPr>
          <p:cNvPr id="11" name="object 11"/>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12" name="object 12"/>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35</a:t>
            </a:fld>
            <a:r>
              <a:rPr dirty="0"/>
              <a:t> </a:t>
            </a:r>
            <a:r>
              <a:rPr spc="10" dirty="0"/>
              <a:t>sur</a:t>
            </a:r>
            <a:r>
              <a:rPr dirty="0"/>
              <a:t> </a:t>
            </a:r>
            <a:r>
              <a:rPr spc="5" dirty="0"/>
              <a:t>40</a:t>
            </a:r>
          </a:p>
        </p:txBody>
      </p:sp>
      <p:sp>
        <p:nvSpPr>
          <p:cNvPr id="4" name="object 4"/>
          <p:cNvSpPr txBox="1"/>
          <p:nvPr/>
        </p:nvSpPr>
        <p:spPr>
          <a:xfrm>
            <a:off x="794181" y="2968068"/>
            <a:ext cx="2683510"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Classer</a:t>
            </a:r>
            <a:r>
              <a:rPr sz="1100" dirty="0">
                <a:latin typeface="Arial MT"/>
                <a:cs typeface="Arial MT"/>
              </a:rPr>
              <a:t> </a:t>
            </a:r>
            <a:r>
              <a:rPr sz="1100" spc="-5" dirty="0">
                <a:latin typeface="Arial MT"/>
                <a:cs typeface="Arial MT"/>
              </a:rPr>
              <a:t>les</a:t>
            </a:r>
            <a:r>
              <a:rPr sz="1100" dirty="0">
                <a:latin typeface="Arial MT"/>
                <a:cs typeface="Arial MT"/>
              </a:rPr>
              <a:t> </a:t>
            </a:r>
            <a:r>
              <a:rPr sz="1100" spc="-10" dirty="0">
                <a:latin typeface="Arial MT"/>
                <a:cs typeface="Arial MT"/>
              </a:rPr>
              <a:t>positions</a:t>
            </a:r>
            <a:r>
              <a:rPr sz="1100" spc="-5" dirty="0">
                <a:latin typeface="Arial MT"/>
                <a:cs typeface="Arial MT"/>
              </a:rPr>
              <a:t> des</a:t>
            </a:r>
            <a:r>
              <a:rPr sz="1100" dirty="0">
                <a:latin typeface="Arial MT"/>
                <a:cs typeface="Arial MT"/>
              </a:rPr>
              <a:t> </a:t>
            </a:r>
            <a:r>
              <a:rPr sz="1100" spc="-5" dirty="0">
                <a:latin typeface="Arial MT"/>
                <a:cs typeface="Arial MT"/>
              </a:rPr>
              <a:t>parties</a:t>
            </a:r>
            <a:r>
              <a:rPr sz="1100" dirty="0">
                <a:latin typeface="Arial MT"/>
                <a:cs typeface="Arial MT"/>
              </a:rPr>
              <a:t> </a:t>
            </a:r>
            <a:r>
              <a:rPr sz="1100" spc="-10" dirty="0">
                <a:latin typeface="Arial MT"/>
                <a:cs typeface="Arial MT"/>
              </a:rPr>
              <a:t>prenantes</a:t>
            </a:r>
            <a:endParaRPr sz="1100">
              <a:latin typeface="Arial MT"/>
              <a:cs typeface="Arial MT"/>
            </a:endParaRPr>
          </a:p>
        </p:txBody>
      </p:sp>
      <p:sp>
        <p:nvSpPr>
          <p:cNvPr id="5" name="object 5"/>
          <p:cNvSpPr txBox="1"/>
          <p:nvPr/>
        </p:nvSpPr>
        <p:spPr>
          <a:xfrm>
            <a:off x="1197003" y="1769315"/>
            <a:ext cx="1892935"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Identifier</a:t>
            </a:r>
            <a:r>
              <a:rPr sz="1100" spc="5" dirty="0">
                <a:latin typeface="Arial MT"/>
                <a:cs typeface="Arial MT"/>
              </a:rPr>
              <a:t> </a:t>
            </a:r>
            <a:r>
              <a:rPr sz="1100" spc="-5" dirty="0">
                <a:latin typeface="Arial MT"/>
                <a:cs typeface="Arial MT"/>
              </a:rPr>
              <a:t>les</a:t>
            </a:r>
            <a:r>
              <a:rPr sz="1100" spc="-10" dirty="0">
                <a:latin typeface="Arial MT"/>
                <a:cs typeface="Arial MT"/>
              </a:rPr>
              <a:t> </a:t>
            </a:r>
            <a:r>
              <a:rPr sz="1100" spc="-5" dirty="0">
                <a:latin typeface="Arial MT"/>
                <a:cs typeface="Arial MT"/>
              </a:rPr>
              <a:t>parties </a:t>
            </a:r>
            <a:r>
              <a:rPr sz="1100" spc="-10" dirty="0">
                <a:latin typeface="Arial MT"/>
                <a:cs typeface="Arial MT"/>
              </a:rPr>
              <a:t>prenantes</a:t>
            </a:r>
            <a:endParaRPr sz="1100">
              <a:latin typeface="Arial MT"/>
              <a:cs typeface="Arial MT"/>
            </a:endParaRPr>
          </a:p>
        </p:txBody>
      </p:sp>
      <p:sp>
        <p:nvSpPr>
          <p:cNvPr id="6" name="object 6"/>
          <p:cNvSpPr txBox="1"/>
          <p:nvPr/>
        </p:nvSpPr>
        <p:spPr>
          <a:xfrm>
            <a:off x="735978" y="5343603"/>
            <a:ext cx="2237740" cy="193040"/>
          </a:xfrm>
          <a:prstGeom prst="rect">
            <a:avLst/>
          </a:prstGeom>
        </p:spPr>
        <p:txBody>
          <a:bodyPr vert="horz" wrap="square" lIns="0" tIns="12065" rIns="0" bIns="0" rtlCol="0">
            <a:spAutoFit/>
          </a:bodyPr>
          <a:lstStyle/>
          <a:p>
            <a:pPr marL="12700">
              <a:lnSpc>
                <a:spcPct val="100000"/>
              </a:lnSpc>
              <a:spcBef>
                <a:spcPts val="95"/>
              </a:spcBef>
            </a:pPr>
            <a:r>
              <a:rPr sz="1100" spc="-10" dirty="0">
                <a:latin typeface="Arial MT"/>
                <a:cs typeface="Arial MT"/>
              </a:rPr>
              <a:t>Livrables</a:t>
            </a:r>
            <a:r>
              <a:rPr sz="1100" spc="5" dirty="0">
                <a:latin typeface="Arial MT"/>
                <a:cs typeface="Arial MT"/>
              </a:rPr>
              <a:t> </a:t>
            </a:r>
            <a:r>
              <a:rPr sz="1100" spc="-10" dirty="0">
                <a:latin typeface="Arial MT"/>
                <a:cs typeface="Arial MT"/>
              </a:rPr>
              <a:t>d'engagement</a:t>
            </a:r>
            <a:r>
              <a:rPr sz="1100" spc="5" dirty="0">
                <a:latin typeface="Arial MT"/>
                <a:cs typeface="Arial MT"/>
              </a:rPr>
              <a:t> </a:t>
            </a:r>
            <a:r>
              <a:rPr sz="1100" spc="-5" dirty="0">
                <a:latin typeface="Arial MT"/>
                <a:cs typeface="Arial MT"/>
              </a:rPr>
              <a:t>sur</a:t>
            </a:r>
            <a:r>
              <a:rPr sz="1100" spc="5" dirty="0">
                <a:latin typeface="Arial MT"/>
                <a:cs typeface="Arial MT"/>
              </a:rPr>
              <a:t> </a:t>
            </a:r>
            <a:r>
              <a:rPr sz="1100" spc="-5" dirty="0">
                <a:latin typeface="Arial MT"/>
                <a:cs typeface="Arial MT"/>
              </a:rPr>
              <a:t>mesure</a:t>
            </a:r>
            <a:endParaRPr sz="1100">
              <a:latin typeface="Arial MT"/>
              <a:cs typeface="Arial MT"/>
            </a:endParaRPr>
          </a:p>
        </p:txBody>
      </p:sp>
      <p:sp>
        <p:nvSpPr>
          <p:cNvPr id="7" name="object 7"/>
          <p:cNvSpPr txBox="1"/>
          <p:nvPr/>
        </p:nvSpPr>
        <p:spPr>
          <a:xfrm>
            <a:off x="4565150" y="1357932"/>
            <a:ext cx="3937635" cy="2784475"/>
          </a:xfrm>
          <a:prstGeom prst="rect">
            <a:avLst/>
          </a:prstGeom>
        </p:spPr>
        <p:txBody>
          <a:bodyPr vert="horz" wrap="square" lIns="0" tIns="11430" rIns="0" bIns="0" rtlCol="0">
            <a:spAutoFit/>
          </a:bodyPr>
          <a:lstStyle/>
          <a:p>
            <a:pPr marL="12700" marR="5080" indent="7620">
              <a:lnSpc>
                <a:spcPct val="129200"/>
              </a:lnSpc>
              <a:spcBef>
                <a:spcPts val="90"/>
              </a:spcBef>
            </a:pPr>
            <a:r>
              <a:rPr sz="1550" spc="5" dirty="0">
                <a:latin typeface="Arial MT"/>
                <a:cs typeface="Arial MT"/>
              </a:rPr>
              <a:t>Identifier</a:t>
            </a:r>
            <a:r>
              <a:rPr sz="1550" spc="25" dirty="0">
                <a:latin typeface="Arial MT"/>
                <a:cs typeface="Arial MT"/>
              </a:rPr>
              <a:t> </a:t>
            </a:r>
            <a:r>
              <a:rPr sz="1550" spc="5" dirty="0">
                <a:latin typeface="Arial MT"/>
                <a:cs typeface="Arial MT"/>
              </a:rPr>
              <a:t>les artefacts </a:t>
            </a:r>
            <a:r>
              <a:rPr sz="1550" spc="10" dirty="0">
                <a:latin typeface="Arial MT"/>
                <a:cs typeface="Arial MT"/>
              </a:rPr>
              <a:t>nécessaires et</a:t>
            </a:r>
            <a:r>
              <a:rPr sz="1550" spc="5" dirty="0">
                <a:latin typeface="Arial MT"/>
                <a:cs typeface="Arial MT"/>
              </a:rPr>
              <a:t> </a:t>
            </a:r>
            <a:r>
              <a:rPr sz="1550" spc="10" dirty="0">
                <a:latin typeface="Arial MT"/>
                <a:cs typeface="Arial MT"/>
              </a:rPr>
              <a:t>valider </a:t>
            </a:r>
            <a:r>
              <a:rPr sz="1550" spc="-415" dirty="0">
                <a:latin typeface="Arial MT"/>
                <a:cs typeface="Arial MT"/>
              </a:rPr>
              <a:t> </a:t>
            </a:r>
            <a:r>
              <a:rPr sz="1550" spc="10" dirty="0">
                <a:latin typeface="Arial MT"/>
                <a:cs typeface="Arial MT"/>
              </a:rPr>
              <a:t>avec</a:t>
            </a:r>
            <a:r>
              <a:rPr sz="1550" dirty="0">
                <a:latin typeface="Arial MT"/>
                <a:cs typeface="Arial MT"/>
              </a:rPr>
              <a:t> </a:t>
            </a:r>
            <a:r>
              <a:rPr sz="1550" spc="15" dirty="0">
                <a:latin typeface="Arial MT"/>
                <a:cs typeface="Arial MT"/>
              </a:rPr>
              <a:t>chaque</a:t>
            </a:r>
            <a:r>
              <a:rPr sz="1550" dirty="0">
                <a:latin typeface="Arial MT"/>
                <a:cs typeface="Arial MT"/>
              </a:rPr>
              <a:t> </a:t>
            </a:r>
            <a:r>
              <a:rPr sz="1550" spc="10" dirty="0">
                <a:latin typeface="Arial MT"/>
                <a:cs typeface="Arial MT"/>
              </a:rPr>
              <a:t>groupe</a:t>
            </a:r>
            <a:r>
              <a:rPr sz="1550" spc="5" dirty="0">
                <a:latin typeface="Arial MT"/>
                <a:cs typeface="Arial MT"/>
              </a:rPr>
              <a:t> </a:t>
            </a:r>
            <a:r>
              <a:rPr sz="1550" spc="10" dirty="0">
                <a:latin typeface="Arial MT"/>
                <a:cs typeface="Arial MT"/>
              </a:rPr>
              <a:t>de</a:t>
            </a:r>
            <a:r>
              <a:rPr sz="1550" dirty="0">
                <a:latin typeface="Arial MT"/>
                <a:cs typeface="Arial MT"/>
              </a:rPr>
              <a:t> </a:t>
            </a:r>
            <a:r>
              <a:rPr sz="1550" spc="5" dirty="0">
                <a:latin typeface="Arial MT"/>
                <a:cs typeface="Arial MT"/>
              </a:rPr>
              <a:t>parties </a:t>
            </a:r>
            <a:r>
              <a:rPr sz="1550" spc="10" dirty="0">
                <a:latin typeface="Arial MT"/>
                <a:cs typeface="Arial MT"/>
              </a:rPr>
              <a:t>prenantes</a:t>
            </a:r>
            <a:endParaRPr sz="1550">
              <a:latin typeface="Arial MT"/>
              <a:cs typeface="Arial MT"/>
            </a:endParaRPr>
          </a:p>
          <a:p>
            <a:pPr marL="350520" indent="-129539">
              <a:lnSpc>
                <a:spcPct val="100000"/>
              </a:lnSpc>
              <a:spcBef>
                <a:spcPts val="600"/>
              </a:spcBef>
              <a:buClr>
                <a:srgbClr val="FF0000"/>
              </a:buClr>
              <a:buChar char="▪"/>
              <a:tabLst>
                <a:tab pos="351155" algn="l"/>
              </a:tabLst>
            </a:pPr>
            <a:r>
              <a:rPr sz="1600" spc="-5" dirty="0">
                <a:latin typeface="Arial MT"/>
                <a:cs typeface="Arial MT"/>
              </a:rPr>
              <a:t>Points</a:t>
            </a:r>
            <a:r>
              <a:rPr sz="1600" spc="-10" dirty="0">
                <a:latin typeface="Arial MT"/>
                <a:cs typeface="Arial MT"/>
              </a:rPr>
              <a:t> </a:t>
            </a:r>
            <a:r>
              <a:rPr sz="1600" dirty="0">
                <a:latin typeface="Arial MT"/>
                <a:cs typeface="Arial MT"/>
              </a:rPr>
              <a:t>de</a:t>
            </a:r>
            <a:r>
              <a:rPr sz="1600" spc="-20" dirty="0">
                <a:latin typeface="Arial MT"/>
                <a:cs typeface="Arial MT"/>
              </a:rPr>
              <a:t> </a:t>
            </a:r>
            <a:r>
              <a:rPr sz="1600" dirty="0">
                <a:latin typeface="Arial MT"/>
                <a:cs typeface="Arial MT"/>
              </a:rPr>
              <a:t>vue</a:t>
            </a:r>
            <a:endParaRPr sz="1600">
              <a:latin typeface="Arial MT"/>
              <a:cs typeface="Arial MT"/>
            </a:endParaRPr>
          </a:p>
          <a:p>
            <a:pPr marL="347980" indent="-127000">
              <a:lnSpc>
                <a:spcPct val="100000"/>
              </a:lnSpc>
              <a:spcBef>
                <a:spcPts val="85"/>
              </a:spcBef>
              <a:buClr>
                <a:srgbClr val="FF0000"/>
              </a:buClr>
              <a:buChar char="▪"/>
              <a:tabLst>
                <a:tab pos="348615" algn="l"/>
              </a:tabLst>
            </a:pPr>
            <a:r>
              <a:rPr sz="1550" spc="10" dirty="0">
                <a:latin typeface="Arial MT"/>
                <a:cs typeface="Arial MT"/>
              </a:rPr>
              <a:t>Matrices</a:t>
            </a:r>
            <a:endParaRPr sz="1550">
              <a:latin typeface="Arial MT"/>
              <a:cs typeface="Arial MT"/>
            </a:endParaRPr>
          </a:p>
          <a:p>
            <a:pPr marL="350520" indent="-129539">
              <a:lnSpc>
                <a:spcPct val="100000"/>
              </a:lnSpc>
              <a:spcBef>
                <a:spcPts val="600"/>
              </a:spcBef>
              <a:buClr>
                <a:srgbClr val="FF0000"/>
              </a:buClr>
              <a:buChar char="▪"/>
              <a:tabLst>
                <a:tab pos="351155" algn="l"/>
              </a:tabLst>
            </a:pPr>
            <a:r>
              <a:rPr sz="1600" spc="-5" dirty="0">
                <a:latin typeface="Arial MT"/>
                <a:cs typeface="Arial MT"/>
              </a:rPr>
              <a:t>Vues</a:t>
            </a:r>
            <a:endParaRPr sz="1600">
              <a:latin typeface="Arial MT"/>
              <a:cs typeface="Arial MT"/>
            </a:endParaRPr>
          </a:p>
          <a:p>
            <a:pPr>
              <a:lnSpc>
                <a:spcPct val="100000"/>
              </a:lnSpc>
              <a:spcBef>
                <a:spcPts val="45"/>
              </a:spcBef>
            </a:pPr>
            <a:endParaRPr sz="1900">
              <a:latin typeface="Arial MT"/>
              <a:cs typeface="Arial MT"/>
            </a:endParaRPr>
          </a:p>
          <a:p>
            <a:pPr marL="12700" marR="445770" indent="12065">
              <a:lnSpc>
                <a:spcPct val="133800"/>
              </a:lnSpc>
            </a:pPr>
            <a:r>
              <a:rPr sz="1600" spc="-5" dirty="0">
                <a:latin typeface="Arial MT"/>
                <a:cs typeface="Arial MT"/>
              </a:rPr>
              <a:t>Permet</a:t>
            </a:r>
            <a:r>
              <a:rPr sz="1600" spc="5" dirty="0">
                <a:latin typeface="Arial MT"/>
                <a:cs typeface="Arial MT"/>
              </a:rPr>
              <a:t> </a:t>
            </a:r>
            <a:r>
              <a:rPr sz="1600" dirty="0">
                <a:latin typeface="Arial MT"/>
                <a:cs typeface="Arial MT"/>
              </a:rPr>
              <a:t>de communiquer,</a:t>
            </a:r>
            <a:r>
              <a:rPr sz="1600" spc="-5" dirty="0">
                <a:latin typeface="Arial MT"/>
                <a:cs typeface="Arial MT"/>
              </a:rPr>
              <a:t> de </a:t>
            </a:r>
            <a:r>
              <a:rPr sz="1600" dirty="0">
                <a:latin typeface="Arial MT"/>
                <a:cs typeface="Arial MT"/>
              </a:rPr>
              <a:t> comprendre et de valider </a:t>
            </a:r>
            <a:r>
              <a:rPr sz="1600" spc="-5" dirty="0">
                <a:latin typeface="Arial MT"/>
                <a:cs typeface="Arial MT"/>
              </a:rPr>
              <a:t>l'architecture </a:t>
            </a:r>
            <a:r>
              <a:rPr sz="1600" spc="-430" dirty="0">
                <a:latin typeface="Arial MT"/>
                <a:cs typeface="Arial MT"/>
              </a:rPr>
              <a:t> </a:t>
            </a:r>
            <a:r>
              <a:rPr sz="1600" dirty="0">
                <a:latin typeface="Arial MT"/>
                <a:cs typeface="Arial MT"/>
              </a:rPr>
              <a:t>aux </a:t>
            </a:r>
            <a:r>
              <a:rPr sz="1600" spc="-5" dirty="0">
                <a:latin typeface="Arial MT"/>
                <a:cs typeface="Arial MT"/>
              </a:rPr>
              <a:t>principales</a:t>
            </a:r>
            <a:r>
              <a:rPr sz="1600" dirty="0">
                <a:latin typeface="Arial MT"/>
                <a:cs typeface="Arial MT"/>
              </a:rPr>
              <a:t> </a:t>
            </a:r>
            <a:r>
              <a:rPr sz="1600" spc="-5" dirty="0">
                <a:latin typeface="Arial MT"/>
                <a:cs typeface="Arial MT"/>
              </a:rPr>
              <a:t>parties</a:t>
            </a:r>
            <a:r>
              <a:rPr sz="1600" dirty="0">
                <a:latin typeface="Arial MT"/>
                <a:cs typeface="Arial MT"/>
              </a:rPr>
              <a:t> </a:t>
            </a:r>
            <a:r>
              <a:rPr sz="1600" spc="-5" dirty="0">
                <a:latin typeface="Arial MT"/>
                <a:cs typeface="Arial MT"/>
              </a:rPr>
              <a:t>prenantes</a:t>
            </a:r>
            <a:endParaRPr sz="1600">
              <a:latin typeface="Arial MT"/>
              <a:cs typeface="Arial MT"/>
            </a:endParaRPr>
          </a:p>
        </p:txBody>
      </p:sp>
      <p:sp>
        <p:nvSpPr>
          <p:cNvPr id="8" name="object 8"/>
          <p:cNvSpPr txBox="1">
            <a:spLocks noGrp="1"/>
          </p:cNvSpPr>
          <p:nvPr>
            <p:ph type="title"/>
          </p:nvPr>
        </p:nvSpPr>
        <p:spPr>
          <a:xfrm>
            <a:off x="876400" y="355319"/>
            <a:ext cx="6895999" cy="321242"/>
          </a:xfrm>
          <a:prstGeom prst="rect">
            <a:avLst/>
          </a:prstGeom>
        </p:spPr>
        <p:txBody>
          <a:bodyPr vert="horz" wrap="square" lIns="0" tIns="13335" rIns="0" bIns="0" rtlCol="0">
            <a:spAutoFit/>
          </a:bodyPr>
          <a:lstStyle/>
          <a:p>
            <a:pPr marL="12700">
              <a:lnSpc>
                <a:spcPct val="100000"/>
              </a:lnSpc>
              <a:spcBef>
                <a:spcPts val="105"/>
              </a:spcBef>
            </a:pPr>
            <a:r>
              <a:rPr sz="2000" b="1" spc="-5" dirty="0"/>
              <a:t>Déterminer</a:t>
            </a:r>
            <a:r>
              <a:rPr sz="2000" b="1" spc="15" dirty="0"/>
              <a:t> </a:t>
            </a:r>
            <a:r>
              <a:rPr sz="2000" b="1" spc="-5" dirty="0"/>
              <a:t>l'approche</a:t>
            </a:r>
            <a:r>
              <a:rPr sz="2000" b="1" spc="15" dirty="0"/>
              <a:t> </a:t>
            </a:r>
            <a:r>
              <a:rPr sz="2000" b="1" dirty="0"/>
              <a:t>de</a:t>
            </a:r>
            <a:r>
              <a:rPr sz="2000" b="1" spc="15" dirty="0"/>
              <a:t> </a:t>
            </a:r>
            <a:r>
              <a:rPr sz="2000" b="1" spc="-5" dirty="0"/>
              <a:t>gestion</a:t>
            </a:r>
            <a:r>
              <a:rPr sz="2000" b="1" spc="15" dirty="0"/>
              <a:t> </a:t>
            </a:r>
            <a:r>
              <a:rPr sz="2000" b="1" dirty="0"/>
              <a:t>des</a:t>
            </a:r>
            <a:r>
              <a:rPr sz="2000" b="1" spc="15" dirty="0"/>
              <a:t> </a:t>
            </a:r>
            <a:r>
              <a:rPr sz="2000" b="1" spc="-5" dirty="0"/>
              <a:t>parties</a:t>
            </a:r>
            <a:r>
              <a:rPr sz="2000" b="1" spc="20" dirty="0"/>
              <a:t> </a:t>
            </a:r>
            <a:r>
              <a:rPr sz="2000" b="1" spc="-5" dirty="0"/>
              <a:t>prenantes</a:t>
            </a:r>
            <a:endParaRPr sz="20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4763995" y="2401744"/>
            <a:ext cx="531495" cy="162560"/>
          </a:xfrm>
          <a:prstGeom prst="rect">
            <a:avLst/>
          </a:prstGeom>
        </p:spPr>
        <p:txBody>
          <a:bodyPr vert="horz" wrap="square" lIns="0" tIns="12065" rIns="0" bIns="0" rtlCol="0">
            <a:spAutoFit/>
          </a:bodyPr>
          <a:lstStyle/>
          <a:p>
            <a:pPr marL="12700">
              <a:lnSpc>
                <a:spcPct val="100000"/>
              </a:lnSpc>
              <a:spcBef>
                <a:spcPts val="95"/>
              </a:spcBef>
            </a:pPr>
            <a:r>
              <a:rPr sz="900" spc="-10" dirty="0">
                <a:latin typeface="Arial MT"/>
                <a:cs typeface="Arial MT"/>
              </a:rPr>
              <a:t>Acteur</a:t>
            </a:r>
            <a:r>
              <a:rPr sz="900" spc="-45" dirty="0">
                <a:latin typeface="Arial MT"/>
                <a:cs typeface="Arial MT"/>
              </a:rPr>
              <a:t> </a:t>
            </a:r>
            <a:r>
              <a:rPr sz="900" spc="-5" dirty="0">
                <a:latin typeface="Arial MT"/>
                <a:cs typeface="Arial MT"/>
              </a:rPr>
              <a:t>clé</a:t>
            </a:r>
            <a:endParaRPr sz="900">
              <a:latin typeface="Arial MT"/>
              <a:cs typeface="Arial MT"/>
            </a:endParaRPr>
          </a:p>
        </p:txBody>
      </p:sp>
      <p:sp>
        <p:nvSpPr>
          <p:cNvPr id="29" name="object 29"/>
          <p:cNvSpPr txBox="1"/>
          <p:nvPr/>
        </p:nvSpPr>
        <p:spPr>
          <a:xfrm>
            <a:off x="204012" y="6396527"/>
            <a:ext cx="135255" cy="245745"/>
          </a:xfrm>
          <a:prstGeom prst="rect">
            <a:avLst/>
          </a:prstGeom>
        </p:spPr>
        <p:txBody>
          <a:bodyPr vert="horz" wrap="square" lIns="0" tIns="0" rIns="0" bIns="0" rtlCol="0">
            <a:spAutoFit/>
          </a:bodyPr>
          <a:lstStyle/>
          <a:p>
            <a:pPr marL="12700">
              <a:lnSpc>
                <a:spcPts val="1814"/>
              </a:lnSpc>
            </a:pPr>
            <a:r>
              <a:rPr sz="1550" dirty="0">
                <a:solidFill>
                  <a:srgbClr val="FFFFFF"/>
                </a:solidFill>
                <a:latin typeface="Arial MT"/>
                <a:cs typeface="Arial MT"/>
              </a:rPr>
              <a:t>2</a:t>
            </a:r>
            <a:endParaRPr sz="1550">
              <a:latin typeface="Arial MT"/>
              <a:cs typeface="Arial MT"/>
            </a:endParaRPr>
          </a:p>
        </p:txBody>
      </p:sp>
      <p:sp>
        <p:nvSpPr>
          <p:cNvPr id="30" name="object 30"/>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31" name="object 31"/>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36</a:t>
            </a:fld>
            <a:r>
              <a:rPr dirty="0"/>
              <a:t> </a:t>
            </a:r>
            <a:r>
              <a:rPr spc="10" dirty="0"/>
              <a:t>sur</a:t>
            </a:r>
            <a:r>
              <a:rPr dirty="0"/>
              <a:t> </a:t>
            </a:r>
            <a:r>
              <a:rPr spc="5" dirty="0"/>
              <a:t>40</a:t>
            </a:r>
          </a:p>
        </p:txBody>
      </p:sp>
      <p:sp>
        <p:nvSpPr>
          <p:cNvPr id="4" name="object 4"/>
          <p:cNvSpPr txBox="1"/>
          <p:nvPr/>
        </p:nvSpPr>
        <p:spPr>
          <a:xfrm>
            <a:off x="506985" y="3326991"/>
            <a:ext cx="953135" cy="382156"/>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MT"/>
                <a:cs typeface="Arial MT"/>
              </a:rPr>
              <a:t>Vice­président</a:t>
            </a:r>
            <a:r>
              <a:rPr sz="1200" spc="-25" dirty="0">
                <a:latin typeface="Arial MT"/>
                <a:cs typeface="Arial MT"/>
              </a:rPr>
              <a:t> </a:t>
            </a:r>
            <a:r>
              <a:rPr sz="1200" spc="-5" dirty="0">
                <a:latin typeface="Arial MT"/>
                <a:cs typeface="Arial MT"/>
              </a:rPr>
              <a:t>Innovation</a:t>
            </a:r>
            <a:endParaRPr sz="1200">
              <a:latin typeface="Arial MT"/>
              <a:cs typeface="Arial MT"/>
            </a:endParaRPr>
          </a:p>
        </p:txBody>
      </p:sp>
      <p:sp>
        <p:nvSpPr>
          <p:cNvPr id="5" name="object 5"/>
          <p:cNvSpPr txBox="1"/>
          <p:nvPr/>
        </p:nvSpPr>
        <p:spPr>
          <a:xfrm>
            <a:off x="4763995" y="3325923"/>
            <a:ext cx="531495" cy="162560"/>
          </a:xfrm>
          <a:prstGeom prst="rect">
            <a:avLst/>
          </a:prstGeom>
        </p:spPr>
        <p:txBody>
          <a:bodyPr vert="horz" wrap="square" lIns="0" tIns="12065" rIns="0" bIns="0" rtlCol="0">
            <a:spAutoFit/>
          </a:bodyPr>
          <a:lstStyle/>
          <a:p>
            <a:pPr marL="12700">
              <a:lnSpc>
                <a:spcPct val="100000"/>
              </a:lnSpc>
              <a:spcBef>
                <a:spcPts val="95"/>
              </a:spcBef>
            </a:pPr>
            <a:r>
              <a:rPr sz="900" spc="-10" dirty="0">
                <a:latin typeface="Arial MT"/>
                <a:cs typeface="Arial MT"/>
              </a:rPr>
              <a:t>Acteur</a:t>
            </a:r>
            <a:r>
              <a:rPr sz="900" spc="-45" dirty="0">
                <a:latin typeface="Arial MT"/>
                <a:cs typeface="Arial MT"/>
              </a:rPr>
              <a:t> </a:t>
            </a:r>
            <a:r>
              <a:rPr sz="900" spc="-5" dirty="0">
                <a:latin typeface="Arial MT"/>
                <a:cs typeface="Arial MT"/>
              </a:rPr>
              <a:t>clé</a:t>
            </a:r>
            <a:endParaRPr sz="900">
              <a:latin typeface="Arial MT"/>
              <a:cs typeface="Arial MT"/>
            </a:endParaRPr>
          </a:p>
        </p:txBody>
      </p:sp>
      <p:sp>
        <p:nvSpPr>
          <p:cNvPr id="6" name="object 6"/>
          <p:cNvSpPr txBox="1"/>
          <p:nvPr/>
        </p:nvSpPr>
        <p:spPr>
          <a:xfrm>
            <a:off x="514009" y="2433367"/>
            <a:ext cx="1143162" cy="198131"/>
          </a:xfrm>
          <a:prstGeom prst="rect">
            <a:avLst/>
          </a:prstGeom>
        </p:spPr>
        <p:txBody>
          <a:bodyPr vert="horz" wrap="square" lIns="0" tIns="13335" rIns="0" bIns="0" rtlCol="0">
            <a:spAutoFit/>
          </a:bodyPr>
          <a:lstStyle/>
          <a:p>
            <a:pPr marL="12700">
              <a:lnSpc>
                <a:spcPct val="100000"/>
              </a:lnSpc>
              <a:spcBef>
                <a:spcPts val="105"/>
              </a:spcBef>
            </a:pPr>
            <a:r>
              <a:rPr sz="1200" dirty="0">
                <a:latin typeface="Arial MT"/>
                <a:cs typeface="Arial MT"/>
              </a:rPr>
              <a:t>ROUCOULER</a:t>
            </a:r>
          </a:p>
        </p:txBody>
      </p:sp>
      <p:sp>
        <p:nvSpPr>
          <p:cNvPr id="7" name="object 7"/>
          <p:cNvSpPr txBox="1"/>
          <p:nvPr/>
        </p:nvSpPr>
        <p:spPr>
          <a:xfrm>
            <a:off x="513993" y="4134941"/>
            <a:ext cx="953135" cy="382797"/>
          </a:xfrm>
          <a:prstGeom prst="rect">
            <a:avLst/>
          </a:prstGeom>
        </p:spPr>
        <p:txBody>
          <a:bodyPr vert="horz" wrap="square" lIns="0" tIns="13335" rIns="0" bIns="0" rtlCol="0">
            <a:spAutoFit/>
          </a:bodyPr>
          <a:lstStyle/>
          <a:p>
            <a:pPr marL="12700">
              <a:lnSpc>
                <a:spcPct val="100000"/>
              </a:lnSpc>
              <a:spcBef>
                <a:spcPts val="105"/>
              </a:spcBef>
            </a:pPr>
            <a:r>
              <a:rPr sz="1200" spc="-5" dirty="0">
                <a:latin typeface="Arial MT"/>
                <a:cs typeface="Arial MT"/>
              </a:rPr>
              <a:t>Directeu</a:t>
            </a:r>
            <a:r>
              <a:rPr sz="1200" dirty="0">
                <a:latin typeface="Arial MT"/>
                <a:cs typeface="Arial MT"/>
              </a:rPr>
              <a:t>r marketing</a:t>
            </a:r>
          </a:p>
        </p:txBody>
      </p:sp>
      <p:sp>
        <p:nvSpPr>
          <p:cNvPr id="8" name="object 8"/>
          <p:cNvSpPr txBox="1"/>
          <p:nvPr/>
        </p:nvSpPr>
        <p:spPr>
          <a:xfrm>
            <a:off x="518109" y="4696551"/>
            <a:ext cx="1168400" cy="380873"/>
          </a:xfrm>
          <a:prstGeom prst="rect">
            <a:avLst/>
          </a:prstGeom>
        </p:spPr>
        <p:txBody>
          <a:bodyPr vert="horz" wrap="square" lIns="0" tIns="11430" rIns="0" bIns="0" rtlCol="0">
            <a:spAutoFit/>
          </a:bodyPr>
          <a:lstStyle/>
          <a:p>
            <a:pPr marL="12700">
              <a:lnSpc>
                <a:spcPct val="100000"/>
              </a:lnSpc>
              <a:spcBef>
                <a:spcPts val="90"/>
              </a:spcBef>
            </a:pPr>
            <a:r>
              <a:rPr sz="1200" spc="-10" dirty="0">
                <a:latin typeface="Arial MT"/>
                <a:cs typeface="Arial MT"/>
              </a:rPr>
              <a:t>Président</a:t>
            </a:r>
            <a:r>
              <a:rPr sz="1200" spc="-5" dirty="0">
                <a:latin typeface="Arial MT"/>
                <a:cs typeface="Arial MT"/>
              </a:rPr>
              <a:t> </a:t>
            </a:r>
            <a:r>
              <a:rPr sz="1200" spc="-10" dirty="0">
                <a:latin typeface="Arial MT"/>
                <a:cs typeface="Arial MT"/>
              </a:rPr>
              <a:t>et </a:t>
            </a:r>
            <a:r>
              <a:rPr sz="1200" spc="-5" dirty="0">
                <a:latin typeface="Arial MT"/>
                <a:cs typeface="Arial MT"/>
              </a:rPr>
              <a:t>chef</a:t>
            </a:r>
            <a:r>
              <a:rPr sz="1200" spc="-10" dirty="0">
                <a:latin typeface="Arial MT"/>
                <a:cs typeface="Arial MT"/>
              </a:rPr>
              <a:t> de la direction</a:t>
            </a:r>
            <a:endParaRPr sz="1200" dirty="0">
              <a:latin typeface="Arial MT"/>
              <a:cs typeface="Arial MT"/>
            </a:endParaRPr>
          </a:p>
        </p:txBody>
      </p:sp>
      <p:sp>
        <p:nvSpPr>
          <p:cNvPr id="9" name="object 9"/>
          <p:cNvSpPr txBox="1"/>
          <p:nvPr/>
        </p:nvSpPr>
        <p:spPr>
          <a:xfrm>
            <a:off x="514451" y="5445564"/>
            <a:ext cx="816610" cy="383438"/>
          </a:xfrm>
          <a:prstGeom prst="rect">
            <a:avLst/>
          </a:prstGeom>
        </p:spPr>
        <p:txBody>
          <a:bodyPr vert="horz" wrap="square" lIns="0" tIns="13970" rIns="0" bIns="0" rtlCol="0">
            <a:spAutoFit/>
          </a:bodyPr>
          <a:lstStyle/>
          <a:p>
            <a:pPr marL="12700">
              <a:lnSpc>
                <a:spcPct val="100000"/>
              </a:lnSpc>
              <a:spcBef>
                <a:spcPts val="110"/>
              </a:spcBef>
            </a:pPr>
            <a:r>
              <a:rPr sz="1200" dirty="0">
                <a:latin typeface="Arial MT"/>
                <a:cs typeface="Arial MT"/>
              </a:rPr>
              <a:t>Directeur</a:t>
            </a:r>
            <a:r>
              <a:rPr sz="1200" spc="-50" dirty="0">
                <a:latin typeface="Arial MT"/>
                <a:cs typeface="Arial MT"/>
              </a:rPr>
              <a:t> </a:t>
            </a:r>
            <a:r>
              <a:rPr sz="1200" dirty="0">
                <a:latin typeface="Arial MT"/>
                <a:cs typeface="Arial MT"/>
              </a:rPr>
              <a:t>général</a:t>
            </a:r>
            <a:endParaRPr sz="1200">
              <a:latin typeface="Arial MT"/>
              <a:cs typeface="Arial MT"/>
            </a:endParaRPr>
          </a:p>
        </p:txBody>
      </p:sp>
      <p:sp>
        <p:nvSpPr>
          <p:cNvPr id="10" name="object 10"/>
          <p:cNvSpPr txBox="1"/>
          <p:nvPr/>
        </p:nvSpPr>
        <p:spPr>
          <a:xfrm>
            <a:off x="511860" y="1087960"/>
            <a:ext cx="859155" cy="172085"/>
          </a:xfrm>
          <a:prstGeom prst="rect">
            <a:avLst/>
          </a:prstGeom>
        </p:spPr>
        <p:txBody>
          <a:bodyPr vert="horz" wrap="square" lIns="0" tIns="13970" rIns="0" bIns="0" rtlCol="0">
            <a:spAutoFit/>
          </a:bodyPr>
          <a:lstStyle/>
          <a:p>
            <a:pPr marL="12700">
              <a:lnSpc>
                <a:spcPct val="100000"/>
              </a:lnSpc>
              <a:spcBef>
                <a:spcPts val="110"/>
              </a:spcBef>
            </a:pPr>
            <a:r>
              <a:rPr sz="950" dirty="0">
                <a:solidFill>
                  <a:srgbClr val="DDDDDD"/>
                </a:solidFill>
                <a:latin typeface="Arial MT"/>
                <a:cs typeface="Arial MT"/>
              </a:rPr>
              <a:t>Partie</a:t>
            </a:r>
            <a:r>
              <a:rPr sz="950" spc="-35" dirty="0">
                <a:solidFill>
                  <a:srgbClr val="DDDDDD"/>
                </a:solidFill>
                <a:latin typeface="Arial MT"/>
                <a:cs typeface="Arial MT"/>
              </a:rPr>
              <a:t> </a:t>
            </a:r>
            <a:r>
              <a:rPr sz="950" spc="-5" dirty="0">
                <a:solidFill>
                  <a:srgbClr val="DDDDDD"/>
                </a:solidFill>
                <a:latin typeface="Arial MT"/>
                <a:cs typeface="Arial MT"/>
              </a:rPr>
              <a:t>prenante</a:t>
            </a:r>
            <a:endParaRPr sz="950">
              <a:latin typeface="Arial MT"/>
              <a:cs typeface="Arial MT"/>
            </a:endParaRPr>
          </a:p>
        </p:txBody>
      </p:sp>
      <p:sp>
        <p:nvSpPr>
          <p:cNvPr id="11" name="object 11"/>
          <p:cNvSpPr txBox="1"/>
          <p:nvPr/>
        </p:nvSpPr>
        <p:spPr>
          <a:xfrm>
            <a:off x="513994" y="1481437"/>
            <a:ext cx="552806" cy="198772"/>
          </a:xfrm>
          <a:prstGeom prst="rect">
            <a:avLst/>
          </a:prstGeom>
        </p:spPr>
        <p:txBody>
          <a:bodyPr vert="horz" wrap="square" lIns="0" tIns="13970" rIns="0" bIns="0" rtlCol="0">
            <a:spAutoFit/>
          </a:bodyPr>
          <a:lstStyle/>
          <a:p>
            <a:pPr marL="12700">
              <a:lnSpc>
                <a:spcPct val="100000"/>
              </a:lnSpc>
              <a:spcBef>
                <a:spcPts val="110"/>
              </a:spcBef>
            </a:pPr>
            <a:r>
              <a:rPr sz="1200" dirty="0">
                <a:latin typeface="Arial MT"/>
                <a:cs typeface="Arial MT"/>
              </a:rPr>
              <a:t>DSI</a:t>
            </a:r>
          </a:p>
        </p:txBody>
      </p:sp>
      <p:sp>
        <p:nvSpPr>
          <p:cNvPr id="12" name="object 12"/>
          <p:cNvSpPr txBox="1"/>
          <p:nvPr/>
        </p:nvSpPr>
        <p:spPr>
          <a:xfrm>
            <a:off x="4763973" y="4099212"/>
            <a:ext cx="719455" cy="149860"/>
          </a:xfrm>
          <a:prstGeom prst="rect">
            <a:avLst/>
          </a:prstGeom>
        </p:spPr>
        <p:txBody>
          <a:bodyPr vert="horz" wrap="square" lIns="0" tIns="13970" rIns="0" bIns="0" rtlCol="0">
            <a:spAutoFit/>
          </a:bodyPr>
          <a:lstStyle/>
          <a:p>
            <a:pPr marL="12700">
              <a:lnSpc>
                <a:spcPct val="100000"/>
              </a:lnSpc>
              <a:spcBef>
                <a:spcPts val="110"/>
              </a:spcBef>
            </a:pPr>
            <a:r>
              <a:rPr sz="800" dirty="0">
                <a:latin typeface="Arial MT"/>
                <a:cs typeface="Arial MT"/>
              </a:rPr>
              <a:t>Restez</a:t>
            </a:r>
            <a:r>
              <a:rPr sz="800" spc="-50" dirty="0">
                <a:latin typeface="Arial MT"/>
                <a:cs typeface="Arial MT"/>
              </a:rPr>
              <a:t> </a:t>
            </a:r>
            <a:r>
              <a:rPr sz="800" dirty="0">
                <a:latin typeface="Arial MT"/>
                <a:cs typeface="Arial MT"/>
              </a:rPr>
              <a:t>informé</a:t>
            </a:r>
            <a:endParaRPr sz="800">
              <a:latin typeface="Arial MT"/>
              <a:cs typeface="Arial MT"/>
            </a:endParaRPr>
          </a:p>
        </p:txBody>
      </p:sp>
      <p:sp>
        <p:nvSpPr>
          <p:cNvPr id="13" name="object 13"/>
          <p:cNvSpPr txBox="1"/>
          <p:nvPr/>
        </p:nvSpPr>
        <p:spPr>
          <a:xfrm>
            <a:off x="4763973" y="4702716"/>
            <a:ext cx="725170" cy="149860"/>
          </a:xfrm>
          <a:prstGeom prst="rect">
            <a:avLst/>
          </a:prstGeom>
        </p:spPr>
        <p:txBody>
          <a:bodyPr vert="horz" wrap="square" lIns="0" tIns="13970" rIns="0" bIns="0" rtlCol="0">
            <a:spAutoFit/>
          </a:bodyPr>
          <a:lstStyle/>
          <a:p>
            <a:pPr marL="12700">
              <a:lnSpc>
                <a:spcPct val="100000"/>
              </a:lnSpc>
              <a:spcBef>
                <a:spcPts val="110"/>
              </a:spcBef>
            </a:pPr>
            <a:r>
              <a:rPr sz="800" dirty="0">
                <a:latin typeface="Arial MT"/>
                <a:cs typeface="Arial MT"/>
              </a:rPr>
              <a:t>Restez</a:t>
            </a:r>
            <a:r>
              <a:rPr sz="800" spc="-30" dirty="0">
                <a:latin typeface="Arial MT"/>
                <a:cs typeface="Arial MT"/>
              </a:rPr>
              <a:t> </a:t>
            </a:r>
            <a:r>
              <a:rPr sz="800" dirty="0">
                <a:latin typeface="Arial MT"/>
                <a:cs typeface="Arial MT"/>
              </a:rPr>
              <a:t>satisfait</a:t>
            </a:r>
            <a:endParaRPr sz="800">
              <a:latin typeface="Arial MT"/>
              <a:cs typeface="Arial MT"/>
            </a:endParaRPr>
          </a:p>
        </p:txBody>
      </p:sp>
      <p:sp>
        <p:nvSpPr>
          <p:cNvPr id="14" name="object 14"/>
          <p:cNvSpPr txBox="1"/>
          <p:nvPr/>
        </p:nvSpPr>
        <p:spPr>
          <a:xfrm>
            <a:off x="4764125" y="5415389"/>
            <a:ext cx="655955" cy="149860"/>
          </a:xfrm>
          <a:prstGeom prst="rect">
            <a:avLst/>
          </a:prstGeom>
        </p:spPr>
        <p:txBody>
          <a:bodyPr vert="horz" wrap="square" lIns="0" tIns="13970" rIns="0" bIns="0" rtlCol="0">
            <a:spAutoFit/>
          </a:bodyPr>
          <a:lstStyle/>
          <a:p>
            <a:pPr marL="12700">
              <a:lnSpc>
                <a:spcPct val="100000"/>
              </a:lnSpc>
              <a:spcBef>
                <a:spcPts val="110"/>
              </a:spcBef>
            </a:pPr>
            <a:r>
              <a:rPr sz="800" dirty="0">
                <a:latin typeface="Arial MT"/>
                <a:cs typeface="Arial MT"/>
              </a:rPr>
              <a:t>Effort</a:t>
            </a:r>
            <a:r>
              <a:rPr sz="800" spc="-55" dirty="0">
                <a:latin typeface="Arial MT"/>
                <a:cs typeface="Arial MT"/>
              </a:rPr>
              <a:t> </a:t>
            </a:r>
            <a:r>
              <a:rPr sz="800" spc="5" dirty="0">
                <a:latin typeface="Arial MT"/>
                <a:cs typeface="Arial MT"/>
              </a:rPr>
              <a:t>minimal</a:t>
            </a:r>
            <a:endParaRPr sz="800">
              <a:latin typeface="Arial MT"/>
              <a:cs typeface="Arial MT"/>
            </a:endParaRPr>
          </a:p>
        </p:txBody>
      </p:sp>
      <p:sp>
        <p:nvSpPr>
          <p:cNvPr id="15" name="object 15"/>
          <p:cNvSpPr txBox="1"/>
          <p:nvPr/>
        </p:nvSpPr>
        <p:spPr>
          <a:xfrm>
            <a:off x="2152141" y="1156128"/>
            <a:ext cx="1026794" cy="126364"/>
          </a:xfrm>
          <a:prstGeom prst="rect">
            <a:avLst/>
          </a:prstGeom>
        </p:spPr>
        <p:txBody>
          <a:bodyPr vert="horz" wrap="square" lIns="0" tIns="13970" rIns="0" bIns="0" rtlCol="0">
            <a:spAutoFit/>
          </a:bodyPr>
          <a:lstStyle/>
          <a:p>
            <a:pPr marL="12700">
              <a:lnSpc>
                <a:spcPct val="100000"/>
              </a:lnSpc>
              <a:spcBef>
                <a:spcPts val="110"/>
              </a:spcBef>
            </a:pPr>
            <a:r>
              <a:rPr sz="650" spc="-5" dirty="0">
                <a:solidFill>
                  <a:srgbClr val="DDDDDD"/>
                </a:solidFill>
                <a:latin typeface="Arial MT"/>
                <a:cs typeface="Arial MT"/>
              </a:rPr>
              <a:t>Principales</a:t>
            </a:r>
            <a:r>
              <a:rPr sz="650" spc="15" dirty="0">
                <a:solidFill>
                  <a:srgbClr val="DDDDDD"/>
                </a:solidFill>
                <a:latin typeface="Arial MT"/>
                <a:cs typeface="Arial MT"/>
              </a:rPr>
              <a:t> </a:t>
            </a:r>
            <a:r>
              <a:rPr sz="650" spc="-5" dirty="0">
                <a:solidFill>
                  <a:srgbClr val="DDDDDD"/>
                </a:solidFill>
                <a:latin typeface="Arial MT"/>
                <a:cs typeface="Arial MT"/>
              </a:rPr>
              <a:t>préoccupations</a:t>
            </a:r>
            <a:endParaRPr sz="650">
              <a:latin typeface="Arial MT"/>
              <a:cs typeface="Arial MT"/>
            </a:endParaRPr>
          </a:p>
        </p:txBody>
      </p:sp>
      <p:sp>
        <p:nvSpPr>
          <p:cNvPr id="16" name="object 16"/>
          <p:cNvSpPr txBox="1"/>
          <p:nvPr/>
        </p:nvSpPr>
        <p:spPr>
          <a:xfrm>
            <a:off x="6393688" y="4656013"/>
            <a:ext cx="1700530" cy="382270"/>
          </a:xfrm>
          <a:prstGeom prst="rect">
            <a:avLst/>
          </a:prstGeom>
        </p:spPr>
        <p:txBody>
          <a:bodyPr vert="horz" wrap="square" lIns="0" tIns="12065" rIns="0" bIns="0" rtlCol="0">
            <a:spAutoFit/>
          </a:bodyPr>
          <a:lstStyle/>
          <a:p>
            <a:pPr marL="12700" marR="5080">
              <a:lnSpc>
                <a:spcPct val="146200"/>
              </a:lnSpc>
              <a:spcBef>
                <a:spcPts val="95"/>
              </a:spcBef>
            </a:pPr>
            <a:r>
              <a:rPr sz="800" dirty="0">
                <a:latin typeface="Arial MT"/>
                <a:cs typeface="Arial MT"/>
              </a:rPr>
              <a:t>Catalogue des organisations/acteurs </a:t>
            </a:r>
            <a:r>
              <a:rPr sz="800" spc="-210" dirty="0">
                <a:latin typeface="Arial MT"/>
                <a:cs typeface="Arial MT"/>
              </a:rPr>
              <a:t> </a:t>
            </a:r>
            <a:r>
              <a:rPr sz="800" dirty="0">
                <a:latin typeface="Arial MT"/>
                <a:cs typeface="Arial MT"/>
              </a:rPr>
              <a:t>Catalogue</a:t>
            </a:r>
            <a:r>
              <a:rPr sz="800" spc="-5" dirty="0">
                <a:latin typeface="Arial MT"/>
                <a:cs typeface="Arial MT"/>
              </a:rPr>
              <a:t> </a:t>
            </a:r>
            <a:r>
              <a:rPr sz="800" dirty="0">
                <a:latin typeface="Arial MT"/>
                <a:cs typeface="Arial MT"/>
              </a:rPr>
              <a:t>de services/fonctions</a:t>
            </a:r>
            <a:endParaRPr sz="800">
              <a:latin typeface="Arial MT"/>
              <a:cs typeface="Arial MT"/>
            </a:endParaRPr>
          </a:p>
        </p:txBody>
      </p:sp>
      <p:sp>
        <p:nvSpPr>
          <p:cNvPr id="17" name="object 17"/>
          <p:cNvSpPr txBox="1"/>
          <p:nvPr/>
        </p:nvSpPr>
        <p:spPr>
          <a:xfrm>
            <a:off x="6386829" y="2929491"/>
            <a:ext cx="2270125" cy="945515"/>
          </a:xfrm>
          <a:prstGeom prst="rect">
            <a:avLst/>
          </a:prstGeom>
        </p:spPr>
        <p:txBody>
          <a:bodyPr vert="horz" wrap="square" lIns="0" tIns="73025" rIns="0" bIns="0" rtlCol="0">
            <a:spAutoFit/>
          </a:bodyPr>
          <a:lstStyle/>
          <a:p>
            <a:pPr marL="24130">
              <a:lnSpc>
                <a:spcPct val="100000"/>
              </a:lnSpc>
              <a:spcBef>
                <a:spcPts val="575"/>
              </a:spcBef>
            </a:pPr>
            <a:r>
              <a:rPr sz="750" spc="15" dirty="0">
                <a:latin typeface="Arial MT"/>
                <a:cs typeface="Arial MT"/>
              </a:rPr>
              <a:t>Diagramme</a:t>
            </a:r>
            <a:r>
              <a:rPr sz="750" dirty="0">
                <a:latin typeface="Arial MT"/>
                <a:cs typeface="Arial MT"/>
              </a:rPr>
              <a:t> </a:t>
            </a:r>
            <a:r>
              <a:rPr sz="750" spc="15" dirty="0">
                <a:latin typeface="Arial MT"/>
                <a:cs typeface="Arial MT"/>
              </a:rPr>
              <a:t>du</a:t>
            </a:r>
            <a:r>
              <a:rPr sz="750" dirty="0">
                <a:latin typeface="Arial MT"/>
                <a:cs typeface="Arial MT"/>
              </a:rPr>
              <a:t> </a:t>
            </a:r>
            <a:r>
              <a:rPr sz="750" spc="15" dirty="0">
                <a:latin typeface="Arial MT"/>
                <a:cs typeface="Arial MT"/>
              </a:rPr>
              <a:t>cycle</a:t>
            </a:r>
            <a:r>
              <a:rPr sz="750" dirty="0">
                <a:latin typeface="Arial MT"/>
                <a:cs typeface="Arial MT"/>
              </a:rPr>
              <a:t> </a:t>
            </a:r>
            <a:r>
              <a:rPr sz="750" spc="15" dirty="0">
                <a:latin typeface="Arial MT"/>
                <a:cs typeface="Arial MT"/>
              </a:rPr>
              <a:t>de</a:t>
            </a:r>
            <a:r>
              <a:rPr sz="750" dirty="0">
                <a:latin typeface="Arial MT"/>
                <a:cs typeface="Arial MT"/>
              </a:rPr>
              <a:t> </a:t>
            </a:r>
            <a:r>
              <a:rPr sz="750" spc="10" dirty="0">
                <a:latin typeface="Arial MT"/>
                <a:cs typeface="Arial MT"/>
              </a:rPr>
              <a:t>vie</a:t>
            </a:r>
            <a:r>
              <a:rPr sz="750" spc="-5" dirty="0">
                <a:latin typeface="Arial MT"/>
                <a:cs typeface="Arial MT"/>
              </a:rPr>
              <a:t> </a:t>
            </a:r>
            <a:r>
              <a:rPr sz="750" spc="15" dirty="0">
                <a:latin typeface="Arial MT"/>
                <a:cs typeface="Arial MT"/>
              </a:rPr>
              <a:t>du</a:t>
            </a:r>
            <a:r>
              <a:rPr sz="750" dirty="0">
                <a:latin typeface="Arial MT"/>
                <a:cs typeface="Arial MT"/>
              </a:rPr>
              <a:t> </a:t>
            </a:r>
            <a:r>
              <a:rPr sz="750" spc="5" dirty="0">
                <a:latin typeface="Arial MT"/>
                <a:cs typeface="Arial MT"/>
              </a:rPr>
              <a:t>produit</a:t>
            </a:r>
            <a:endParaRPr sz="750">
              <a:latin typeface="Arial MT"/>
              <a:cs typeface="Arial MT"/>
            </a:endParaRPr>
          </a:p>
          <a:p>
            <a:pPr marL="24765">
              <a:lnSpc>
                <a:spcPct val="100000"/>
              </a:lnSpc>
              <a:spcBef>
                <a:spcPts val="475"/>
              </a:spcBef>
            </a:pPr>
            <a:r>
              <a:rPr sz="800" dirty="0">
                <a:latin typeface="Arial MT"/>
                <a:cs typeface="Arial MT"/>
              </a:rPr>
              <a:t>Décomposition</a:t>
            </a:r>
            <a:r>
              <a:rPr sz="800" spc="-35" dirty="0">
                <a:latin typeface="Arial MT"/>
                <a:cs typeface="Arial MT"/>
              </a:rPr>
              <a:t> </a:t>
            </a:r>
            <a:r>
              <a:rPr sz="800" dirty="0">
                <a:latin typeface="Arial MT"/>
                <a:cs typeface="Arial MT"/>
              </a:rPr>
              <a:t>fonctionnelle</a:t>
            </a:r>
            <a:endParaRPr sz="800">
              <a:latin typeface="Arial MT"/>
              <a:cs typeface="Arial MT"/>
            </a:endParaRPr>
          </a:p>
          <a:p>
            <a:pPr marL="12700" marR="5080" indent="11430">
              <a:lnSpc>
                <a:spcPct val="147400"/>
              </a:lnSpc>
              <a:spcBef>
                <a:spcPts val="155"/>
              </a:spcBef>
            </a:pPr>
            <a:r>
              <a:rPr sz="800" dirty="0">
                <a:latin typeface="Arial MT"/>
                <a:cs typeface="Arial MT"/>
              </a:rPr>
              <a:t>Catalogue de </a:t>
            </a:r>
            <a:r>
              <a:rPr sz="800" spc="5" dirty="0">
                <a:latin typeface="Arial MT"/>
                <a:cs typeface="Arial MT"/>
              </a:rPr>
              <a:t>composants </a:t>
            </a:r>
            <a:r>
              <a:rPr sz="800" dirty="0">
                <a:latin typeface="Arial MT"/>
                <a:cs typeface="Arial MT"/>
              </a:rPr>
              <a:t>d'entités de données </a:t>
            </a:r>
            <a:r>
              <a:rPr sz="800" spc="-575" dirty="0">
                <a:latin typeface="Arial MT"/>
                <a:cs typeface="Arial MT"/>
              </a:rPr>
              <a:t>; </a:t>
            </a:r>
            <a:r>
              <a:rPr sz="800" spc="-210" dirty="0">
                <a:latin typeface="Arial MT"/>
                <a:cs typeface="Arial MT"/>
              </a:rPr>
              <a:t> </a:t>
            </a:r>
            <a:r>
              <a:rPr sz="800" dirty="0">
                <a:latin typeface="Arial MT"/>
                <a:cs typeface="Arial MT"/>
              </a:rPr>
              <a:t>Application/Matrice</a:t>
            </a:r>
            <a:r>
              <a:rPr sz="800" spc="-5" dirty="0">
                <a:latin typeface="Arial MT"/>
                <a:cs typeface="Arial MT"/>
              </a:rPr>
              <a:t> </a:t>
            </a:r>
            <a:r>
              <a:rPr sz="800" dirty="0">
                <a:latin typeface="Arial MT"/>
                <a:cs typeface="Arial MT"/>
              </a:rPr>
              <a:t>de données</a:t>
            </a:r>
            <a:endParaRPr sz="800">
              <a:latin typeface="Arial MT"/>
              <a:cs typeface="Arial MT"/>
            </a:endParaRPr>
          </a:p>
          <a:p>
            <a:pPr marL="12700">
              <a:lnSpc>
                <a:spcPct val="100000"/>
              </a:lnSpc>
              <a:spcBef>
                <a:spcPts val="484"/>
              </a:spcBef>
            </a:pPr>
            <a:r>
              <a:rPr sz="800" spc="5" dirty="0">
                <a:latin typeface="Arial MT"/>
                <a:cs typeface="Arial MT"/>
              </a:rPr>
              <a:t>Matrice</a:t>
            </a:r>
            <a:r>
              <a:rPr sz="800" spc="-40" dirty="0">
                <a:latin typeface="Arial MT"/>
                <a:cs typeface="Arial MT"/>
              </a:rPr>
              <a:t> </a:t>
            </a:r>
            <a:r>
              <a:rPr sz="800" dirty="0">
                <a:latin typeface="Arial MT"/>
                <a:cs typeface="Arial MT"/>
              </a:rPr>
              <a:t>application/technologie</a:t>
            </a:r>
            <a:endParaRPr sz="800">
              <a:latin typeface="Arial MT"/>
              <a:cs typeface="Arial MT"/>
            </a:endParaRPr>
          </a:p>
        </p:txBody>
      </p:sp>
      <p:sp>
        <p:nvSpPr>
          <p:cNvPr id="18" name="object 18"/>
          <p:cNvSpPr txBox="1"/>
          <p:nvPr/>
        </p:nvSpPr>
        <p:spPr>
          <a:xfrm>
            <a:off x="4763973" y="1511612"/>
            <a:ext cx="484505" cy="149860"/>
          </a:xfrm>
          <a:prstGeom prst="rect">
            <a:avLst/>
          </a:prstGeom>
        </p:spPr>
        <p:txBody>
          <a:bodyPr vert="horz" wrap="square" lIns="0" tIns="13970" rIns="0" bIns="0" rtlCol="0">
            <a:spAutoFit/>
          </a:bodyPr>
          <a:lstStyle/>
          <a:p>
            <a:pPr marL="12700">
              <a:lnSpc>
                <a:spcPct val="100000"/>
              </a:lnSpc>
              <a:spcBef>
                <a:spcPts val="110"/>
              </a:spcBef>
            </a:pPr>
            <a:r>
              <a:rPr sz="800" dirty="0">
                <a:latin typeface="Arial MT"/>
                <a:cs typeface="Arial MT"/>
              </a:rPr>
              <a:t>Acteur</a:t>
            </a:r>
            <a:r>
              <a:rPr sz="800" spc="-55" dirty="0">
                <a:latin typeface="Arial MT"/>
                <a:cs typeface="Arial MT"/>
              </a:rPr>
              <a:t> </a:t>
            </a:r>
            <a:r>
              <a:rPr sz="800" spc="5" dirty="0">
                <a:latin typeface="Arial MT"/>
                <a:cs typeface="Arial MT"/>
              </a:rPr>
              <a:t>clé</a:t>
            </a:r>
            <a:endParaRPr sz="800">
              <a:latin typeface="Arial MT"/>
              <a:cs typeface="Arial MT"/>
            </a:endParaRPr>
          </a:p>
        </p:txBody>
      </p:sp>
      <p:sp>
        <p:nvSpPr>
          <p:cNvPr id="19" name="object 19"/>
          <p:cNvSpPr txBox="1"/>
          <p:nvPr/>
        </p:nvSpPr>
        <p:spPr>
          <a:xfrm>
            <a:off x="6387439" y="4061643"/>
            <a:ext cx="1811020" cy="554355"/>
          </a:xfrm>
          <a:prstGeom prst="rect">
            <a:avLst/>
          </a:prstGeom>
        </p:spPr>
        <p:txBody>
          <a:bodyPr vert="horz" wrap="square" lIns="0" tIns="6350" rIns="0" bIns="0" rtlCol="0">
            <a:spAutoFit/>
          </a:bodyPr>
          <a:lstStyle/>
          <a:p>
            <a:pPr marL="22860" marR="5080" indent="-10795">
              <a:lnSpc>
                <a:spcPct val="158600"/>
              </a:lnSpc>
              <a:spcBef>
                <a:spcPts val="50"/>
              </a:spcBef>
            </a:pPr>
            <a:r>
              <a:rPr sz="700" spc="-10" dirty="0">
                <a:latin typeface="Arial MT"/>
                <a:cs typeface="Arial MT"/>
              </a:rPr>
              <a:t>Diagramme </a:t>
            </a:r>
            <a:r>
              <a:rPr sz="700" spc="-5" dirty="0">
                <a:latin typeface="Arial MT"/>
                <a:cs typeface="Arial MT"/>
              </a:rPr>
              <a:t>de la chaîne de valeur </a:t>
            </a:r>
            <a:r>
              <a:rPr sz="700" dirty="0">
                <a:latin typeface="Arial MT"/>
                <a:cs typeface="Arial MT"/>
              </a:rPr>
              <a:t> </a:t>
            </a:r>
            <a:r>
              <a:rPr sz="750" spc="15" dirty="0">
                <a:latin typeface="Arial MT"/>
                <a:cs typeface="Arial MT"/>
              </a:rPr>
              <a:t>Diagramme du cycle de </a:t>
            </a:r>
            <a:r>
              <a:rPr sz="750" spc="10" dirty="0">
                <a:latin typeface="Arial MT"/>
                <a:cs typeface="Arial MT"/>
              </a:rPr>
              <a:t>vie </a:t>
            </a:r>
            <a:r>
              <a:rPr sz="750" spc="15" dirty="0">
                <a:latin typeface="Arial MT"/>
                <a:cs typeface="Arial MT"/>
              </a:rPr>
              <a:t>du </a:t>
            </a:r>
            <a:r>
              <a:rPr sz="750" spc="5" dirty="0">
                <a:latin typeface="Arial MT"/>
                <a:cs typeface="Arial MT"/>
              </a:rPr>
              <a:t>produit </a:t>
            </a:r>
            <a:r>
              <a:rPr sz="750" spc="10" dirty="0">
                <a:latin typeface="Arial MT"/>
                <a:cs typeface="Arial MT"/>
              </a:rPr>
              <a:t> </a:t>
            </a:r>
            <a:r>
              <a:rPr sz="800" spc="-10" dirty="0">
                <a:latin typeface="Arial MT"/>
                <a:cs typeface="Arial MT"/>
              </a:rPr>
              <a:t>Diagramme</a:t>
            </a:r>
            <a:r>
              <a:rPr sz="800" spc="-20" dirty="0">
                <a:latin typeface="Arial MT"/>
                <a:cs typeface="Arial MT"/>
              </a:rPr>
              <a:t> </a:t>
            </a:r>
            <a:r>
              <a:rPr sz="800" spc="-10" dirty="0">
                <a:latin typeface="Arial MT"/>
                <a:cs typeface="Arial MT"/>
              </a:rPr>
              <a:t>de</a:t>
            </a:r>
            <a:r>
              <a:rPr sz="800" spc="-20" dirty="0">
                <a:latin typeface="Arial MT"/>
                <a:cs typeface="Arial MT"/>
              </a:rPr>
              <a:t> </a:t>
            </a:r>
            <a:r>
              <a:rPr sz="800" spc="-10" dirty="0">
                <a:latin typeface="Arial MT"/>
                <a:cs typeface="Arial MT"/>
              </a:rPr>
              <a:t>l'empreinte</a:t>
            </a:r>
            <a:r>
              <a:rPr sz="800" spc="-15" dirty="0">
                <a:latin typeface="Arial MT"/>
                <a:cs typeface="Arial MT"/>
              </a:rPr>
              <a:t> </a:t>
            </a:r>
            <a:r>
              <a:rPr sz="800" spc="-5" dirty="0">
                <a:latin typeface="Arial MT"/>
                <a:cs typeface="Arial MT"/>
              </a:rPr>
              <a:t>commerciale</a:t>
            </a:r>
            <a:endParaRPr sz="800">
              <a:latin typeface="Arial MT"/>
              <a:cs typeface="Arial MT"/>
            </a:endParaRPr>
          </a:p>
        </p:txBody>
      </p:sp>
      <p:sp>
        <p:nvSpPr>
          <p:cNvPr id="20" name="object 20"/>
          <p:cNvSpPr txBox="1"/>
          <p:nvPr/>
        </p:nvSpPr>
        <p:spPr>
          <a:xfrm>
            <a:off x="2148041" y="4648393"/>
            <a:ext cx="1470660" cy="1290955"/>
          </a:xfrm>
          <a:prstGeom prst="rect">
            <a:avLst/>
          </a:prstGeom>
        </p:spPr>
        <p:txBody>
          <a:bodyPr vert="horz" wrap="square" lIns="0" tIns="12065" rIns="0" bIns="0" rtlCol="0">
            <a:spAutoFit/>
          </a:bodyPr>
          <a:lstStyle/>
          <a:p>
            <a:pPr marL="12700" marR="394335" indent="3175">
              <a:lnSpc>
                <a:spcPct val="150000"/>
              </a:lnSpc>
              <a:spcBef>
                <a:spcPts val="95"/>
              </a:spcBef>
            </a:pPr>
            <a:r>
              <a:rPr sz="800" dirty="0">
                <a:latin typeface="Arial MT"/>
                <a:cs typeface="Arial MT"/>
              </a:rPr>
              <a:t>Image de </a:t>
            </a:r>
            <a:r>
              <a:rPr sz="800" spc="5" dirty="0">
                <a:latin typeface="Arial MT"/>
                <a:cs typeface="Arial MT"/>
              </a:rPr>
              <a:t>marque </a:t>
            </a:r>
            <a:r>
              <a:rPr sz="800" spc="10" dirty="0">
                <a:latin typeface="Arial MT"/>
                <a:cs typeface="Arial MT"/>
              </a:rPr>
              <a:t> </a:t>
            </a:r>
            <a:r>
              <a:rPr sz="800" dirty="0">
                <a:latin typeface="Arial MT"/>
                <a:cs typeface="Arial MT"/>
              </a:rPr>
              <a:t>Avantage</a:t>
            </a:r>
            <a:r>
              <a:rPr sz="800" spc="-55" dirty="0">
                <a:latin typeface="Arial MT"/>
                <a:cs typeface="Arial MT"/>
              </a:rPr>
              <a:t> </a:t>
            </a:r>
            <a:r>
              <a:rPr sz="800" spc="5" dirty="0">
                <a:latin typeface="Arial MT"/>
                <a:cs typeface="Arial MT"/>
              </a:rPr>
              <a:t>concurrentiel</a:t>
            </a:r>
            <a:endParaRPr sz="800">
              <a:latin typeface="Arial MT"/>
              <a:cs typeface="Arial MT"/>
            </a:endParaRPr>
          </a:p>
          <a:p>
            <a:pPr marL="12700" marR="5080" indent="3175">
              <a:lnSpc>
                <a:spcPct val="146200"/>
              </a:lnSpc>
              <a:spcBef>
                <a:spcPts val="25"/>
              </a:spcBef>
            </a:pPr>
            <a:r>
              <a:rPr sz="800" dirty="0">
                <a:latin typeface="Arial MT"/>
                <a:cs typeface="Arial MT"/>
              </a:rPr>
              <a:t>Performances </a:t>
            </a:r>
            <a:r>
              <a:rPr sz="800" spc="5" dirty="0">
                <a:latin typeface="Arial MT"/>
                <a:cs typeface="Arial MT"/>
              </a:rPr>
              <a:t>commerciales </a:t>
            </a:r>
            <a:r>
              <a:rPr sz="800" spc="10" dirty="0">
                <a:latin typeface="Arial MT"/>
                <a:cs typeface="Arial MT"/>
              </a:rPr>
              <a:t> </a:t>
            </a:r>
            <a:r>
              <a:rPr sz="800" dirty="0">
                <a:latin typeface="Arial MT"/>
                <a:cs typeface="Arial MT"/>
              </a:rPr>
              <a:t>Coûts</a:t>
            </a:r>
            <a:r>
              <a:rPr sz="800" spc="-10" dirty="0">
                <a:latin typeface="Arial MT"/>
                <a:cs typeface="Arial MT"/>
              </a:rPr>
              <a:t> </a:t>
            </a:r>
            <a:r>
              <a:rPr sz="800" dirty="0">
                <a:latin typeface="Arial MT"/>
                <a:cs typeface="Arial MT"/>
              </a:rPr>
              <a:t>et</a:t>
            </a:r>
            <a:r>
              <a:rPr sz="800" spc="-10" dirty="0">
                <a:latin typeface="Arial MT"/>
                <a:cs typeface="Arial MT"/>
              </a:rPr>
              <a:t> </a:t>
            </a:r>
            <a:r>
              <a:rPr sz="800" dirty="0">
                <a:latin typeface="Arial MT"/>
                <a:cs typeface="Arial MT"/>
              </a:rPr>
              <a:t>impact</a:t>
            </a:r>
            <a:r>
              <a:rPr sz="800" spc="-10" dirty="0">
                <a:latin typeface="Arial MT"/>
                <a:cs typeface="Arial MT"/>
              </a:rPr>
              <a:t> </a:t>
            </a:r>
            <a:r>
              <a:rPr sz="800" spc="5" dirty="0">
                <a:latin typeface="Arial MT"/>
                <a:cs typeface="Arial MT"/>
              </a:rPr>
              <a:t>sur</a:t>
            </a:r>
            <a:r>
              <a:rPr sz="800" spc="-10" dirty="0">
                <a:latin typeface="Arial MT"/>
                <a:cs typeface="Arial MT"/>
              </a:rPr>
              <a:t> </a:t>
            </a:r>
            <a:r>
              <a:rPr sz="800" dirty="0">
                <a:latin typeface="Arial MT"/>
                <a:cs typeface="Arial MT"/>
              </a:rPr>
              <a:t>les</a:t>
            </a:r>
            <a:r>
              <a:rPr sz="800" spc="-10" dirty="0">
                <a:latin typeface="Arial MT"/>
                <a:cs typeface="Arial MT"/>
              </a:rPr>
              <a:t> </a:t>
            </a:r>
            <a:r>
              <a:rPr sz="800" spc="5" dirty="0">
                <a:latin typeface="Arial MT"/>
                <a:cs typeface="Arial MT"/>
              </a:rPr>
              <a:t>revenus</a:t>
            </a:r>
            <a:endParaRPr sz="800">
              <a:latin typeface="Arial MT"/>
              <a:cs typeface="Arial MT"/>
            </a:endParaRPr>
          </a:p>
          <a:p>
            <a:pPr marL="12700" marR="637540" indent="3175">
              <a:lnSpc>
                <a:spcPct val="124000"/>
              </a:lnSpc>
              <a:spcBef>
                <a:spcPts val="370"/>
              </a:spcBef>
            </a:pPr>
            <a:r>
              <a:rPr sz="800" dirty="0">
                <a:latin typeface="Arial MT"/>
                <a:cs typeface="Arial MT"/>
              </a:rPr>
              <a:t>Image</a:t>
            </a:r>
            <a:r>
              <a:rPr sz="800" spc="-25" dirty="0">
                <a:latin typeface="Arial MT"/>
                <a:cs typeface="Arial MT"/>
              </a:rPr>
              <a:t> </a:t>
            </a:r>
            <a:r>
              <a:rPr sz="800" dirty="0">
                <a:latin typeface="Arial MT"/>
                <a:cs typeface="Arial MT"/>
              </a:rPr>
              <a:t>de</a:t>
            </a:r>
            <a:r>
              <a:rPr sz="800" spc="-30" dirty="0">
                <a:latin typeface="Arial MT"/>
                <a:cs typeface="Arial MT"/>
              </a:rPr>
              <a:t> </a:t>
            </a:r>
            <a:r>
              <a:rPr sz="800" spc="5" dirty="0">
                <a:latin typeface="Arial MT"/>
                <a:cs typeface="Arial MT"/>
              </a:rPr>
              <a:t>marque </a:t>
            </a:r>
            <a:r>
              <a:rPr sz="800" spc="-210" dirty="0">
                <a:latin typeface="Arial MT"/>
                <a:cs typeface="Arial MT"/>
              </a:rPr>
              <a:t> </a:t>
            </a:r>
            <a:r>
              <a:rPr sz="800" dirty="0">
                <a:latin typeface="Arial MT"/>
                <a:cs typeface="Arial MT"/>
              </a:rPr>
              <a:t>Satisfaction</a:t>
            </a:r>
            <a:r>
              <a:rPr sz="800" spc="-25" dirty="0">
                <a:latin typeface="Arial MT"/>
                <a:cs typeface="Arial MT"/>
              </a:rPr>
              <a:t> </a:t>
            </a:r>
            <a:r>
              <a:rPr sz="800" dirty="0">
                <a:latin typeface="Arial MT"/>
                <a:cs typeface="Arial MT"/>
              </a:rPr>
              <a:t>client</a:t>
            </a:r>
            <a:endParaRPr sz="800">
              <a:latin typeface="Arial MT"/>
              <a:cs typeface="Arial MT"/>
            </a:endParaRPr>
          </a:p>
          <a:p>
            <a:pPr marL="12700">
              <a:lnSpc>
                <a:spcPct val="100000"/>
              </a:lnSpc>
              <a:spcBef>
                <a:spcPts val="425"/>
              </a:spcBef>
            </a:pPr>
            <a:r>
              <a:rPr sz="900" spc="-10" dirty="0">
                <a:latin typeface="Arial MT"/>
                <a:cs typeface="Arial MT"/>
              </a:rPr>
              <a:t>Coûts</a:t>
            </a:r>
            <a:r>
              <a:rPr sz="900" spc="-25" dirty="0">
                <a:latin typeface="Arial MT"/>
                <a:cs typeface="Arial MT"/>
              </a:rPr>
              <a:t> </a:t>
            </a:r>
            <a:r>
              <a:rPr sz="900" spc="-10" dirty="0">
                <a:latin typeface="Arial MT"/>
                <a:cs typeface="Arial MT"/>
              </a:rPr>
              <a:t>d'exploitation</a:t>
            </a:r>
            <a:endParaRPr sz="900">
              <a:latin typeface="Arial MT"/>
              <a:cs typeface="Arial MT"/>
            </a:endParaRPr>
          </a:p>
        </p:txBody>
      </p:sp>
      <p:sp>
        <p:nvSpPr>
          <p:cNvPr id="21" name="object 21"/>
          <p:cNvSpPr txBox="1"/>
          <p:nvPr/>
        </p:nvSpPr>
        <p:spPr>
          <a:xfrm>
            <a:off x="6398564" y="5391147"/>
            <a:ext cx="1696085" cy="380365"/>
          </a:xfrm>
          <a:prstGeom prst="rect">
            <a:avLst/>
          </a:prstGeom>
        </p:spPr>
        <p:txBody>
          <a:bodyPr vert="horz" wrap="square" lIns="0" tIns="73660" rIns="0" bIns="0" rtlCol="0">
            <a:spAutoFit/>
          </a:bodyPr>
          <a:lstStyle/>
          <a:p>
            <a:pPr marL="12700">
              <a:lnSpc>
                <a:spcPct val="100000"/>
              </a:lnSpc>
              <a:spcBef>
                <a:spcPts val="580"/>
              </a:spcBef>
            </a:pPr>
            <a:r>
              <a:rPr sz="750" spc="5" dirty="0">
                <a:latin typeface="Arial MT"/>
                <a:cs typeface="Arial MT"/>
              </a:rPr>
              <a:t>Catalogue</a:t>
            </a:r>
            <a:r>
              <a:rPr sz="750" spc="-20" dirty="0">
                <a:latin typeface="Arial MT"/>
                <a:cs typeface="Arial MT"/>
              </a:rPr>
              <a:t> </a:t>
            </a:r>
            <a:r>
              <a:rPr sz="750" spc="5" dirty="0">
                <a:latin typeface="Arial MT"/>
                <a:cs typeface="Arial MT"/>
              </a:rPr>
              <a:t>de</a:t>
            </a:r>
            <a:r>
              <a:rPr sz="750" spc="-15" dirty="0">
                <a:latin typeface="Arial MT"/>
                <a:cs typeface="Arial MT"/>
              </a:rPr>
              <a:t> </a:t>
            </a:r>
            <a:r>
              <a:rPr sz="750" spc="5" dirty="0">
                <a:latin typeface="Arial MT"/>
                <a:cs typeface="Arial MT"/>
              </a:rPr>
              <a:t>rôles</a:t>
            </a:r>
            <a:endParaRPr sz="750">
              <a:latin typeface="Arial MT"/>
              <a:cs typeface="Arial MT"/>
            </a:endParaRPr>
          </a:p>
          <a:p>
            <a:pPr marL="12700">
              <a:lnSpc>
                <a:spcPct val="100000"/>
              </a:lnSpc>
              <a:spcBef>
                <a:spcPts val="500"/>
              </a:spcBef>
            </a:pPr>
            <a:r>
              <a:rPr sz="750" spc="15" dirty="0">
                <a:latin typeface="Arial MT"/>
                <a:cs typeface="Arial MT"/>
              </a:rPr>
              <a:t>Diagramme</a:t>
            </a:r>
            <a:r>
              <a:rPr sz="750" dirty="0">
                <a:latin typeface="Arial MT"/>
                <a:cs typeface="Arial MT"/>
              </a:rPr>
              <a:t> </a:t>
            </a:r>
            <a:r>
              <a:rPr sz="750" spc="15" dirty="0">
                <a:latin typeface="Arial MT"/>
                <a:cs typeface="Arial MT"/>
              </a:rPr>
              <a:t>du</a:t>
            </a:r>
            <a:r>
              <a:rPr sz="750" dirty="0">
                <a:latin typeface="Arial MT"/>
                <a:cs typeface="Arial MT"/>
              </a:rPr>
              <a:t> </a:t>
            </a:r>
            <a:r>
              <a:rPr sz="750" spc="15" dirty="0">
                <a:latin typeface="Arial MT"/>
                <a:cs typeface="Arial MT"/>
              </a:rPr>
              <a:t>cycle</a:t>
            </a:r>
            <a:r>
              <a:rPr sz="750" dirty="0">
                <a:latin typeface="Arial MT"/>
                <a:cs typeface="Arial MT"/>
              </a:rPr>
              <a:t> </a:t>
            </a:r>
            <a:r>
              <a:rPr sz="750" spc="15" dirty="0">
                <a:latin typeface="Arial MT"/>
                <a:cs typeface="Arial MT"/>
              </a:rPr>
              <a:t>de</a:t>
            </a:r>
            <a:r>
              <a:rPr sz="750" dirty="0">
                <a:latin typeface="Arial MT"/>
                <a:cs typeface="Arial MT"/>
              </a:rPr>
              <a:t> </a:t>
            </a:r>
            <a:r>
              <a:rPr sz="750" spc="10" dirty="0">
                <a:latin typeface="Arial MT"/>
                <a:cs typeface="Arial MT"/>
              </a:rPr>
              <a:t>vie</a:t>
            </a:r>
            <a:r>
              <a:rPr sz="750" spc="-5" dirty="0">
                <a:latin typeface="Arial MT"/>
                <a:cs typeface="Arial MT"/>
              </a:rPr>
              <a:t> </a:t>
            </a:r>
            <a:r>
              <a:rPr sz="750" spc="15" dirty="0">
                <a:latin typeface="Arial MT"/>
                <a:cs typeface="Arial MT"/>
              </a:rPr>
              <a:t>du</a:t>
            </a:r>
            <a:r>
              <a:rPr sz="750" dirty="0">
                <a:latin typeface="Arial MT"/>
                <a:cs typeface="Arial MT"/>
              </a:rPr>
              <a:t> </a:t>
            </a:r>
            <a:r>
              <a:rPr sz="750" spc="5" dirty="0">
                <a:latin typeface="Arial MT"/>
                <a:cs typeface="Arial MT"/>
              </a:rPr>
              <a:t>produit</a:t>
            </a:r>
            <a:endParaRPr sz="750">
              <a:latin typeface="Arial MT"/>
              <a:cs typeface="Arial MT"/>
            </a:endParaRPr>
          </a:p>
        </p:txBody>
      </p:sp>
      <p:sp>
        <p:nvSpPr>
          <p:cNvPr id="22" name="object 22"/>
          <p:cNvSpPr txBox="1"/>
          <p:nvPr/>
        </p:nvSpPr>
        <p:spPr>
          <a:xfrm>
            <a:off x="85597" y="6098497"/>
            <a:ext cx="1661795" cy="149860"/>
          </a:xfrm>
          <a:prstGeom prst="rect">
            <a:avLst/>
          </a:prstGeom>
        </p:spPr>
        <p:txBody>
          <a:bodyPr vert="horz" wrap="square" lIns="0" tIns="13970" rIns="0" bIns="0" rtlCol="0">
            <a:spAutoFit/>
          </a:bodyPr>
          <a:lstStyle/>
          <a:p>
            <a:pPr marL="12700">
              <a:lnSpc>
                <a:spcPct val="100000"/>
              </a:lnSpc>
              <a:spcBef>
                <a:spcPts val="110"/>
              </a:spcBef>
            </a:pPr>
            <a:r>
              <a:rPr sz="800" dirty="0">
                <a:solidFill>
                  <a:srgbClr val="6489C1"/>
                </a:solidFill>
                <a:latin typeface="Arial MT"/>
                <a:cs typeface="Arial MT"/>
              </a:rPr>
              <a:t>Source</a:t>
            </a:r>
            <a:r>
              <a:rPr sz="800" spc="-15" dirty="0">
                <a:solidFill>
                  <a:srgbClr val="6489C1"/>
                </a:solidFill>
                <a:latin typeface="Arial MT"/>
                <a:cs typeface="Arial MT"/>
              </a:rPr>
              <a:t> </a:t>
            </a:r>
            <a:r>
              <a:rPr sz="800" dirty="0">
                <a:solidFill>
                  <a:srgbClr val="6489C1"/>
                </a:solidFill>
                <a:latin typeface="Arial MT"/>
                <a:cs typeface="Arial MT"/>
              </a:rPr>
              <a:t>: Architecture de</a:t>
            </a:r>
            <a:r>
              <a:rPr sz="800" spc="-10" dirty="0">
                <a:solidFill>
                  <a:srgbClr val="6489C1"/>
                </a:solidFill>
                <a:latin typeface="Arial MT"/>
                <a:cs typeface="Arial MT"/>
              </a:rPr>
              <a:t> </a:t>
            </a:r>
            <a:r>
              <a:rPr sz="800" dirty="0">
                <a:solidFill>
                  <a:srgbClr val="6489C1"/>
                </a:solidFill>
                <a:latin typeface="Arial MT"/>
                <a:cs typeface="Arial MT"/>
              </a:rPr>
              <a:t>l'entreprise</a:t>
            </a:r>
            <a:endParaRPr sz="800">
              <a:latin typeface="Arial MT"/>
              <a:cs typeface="Arial MT"/>
            </a:endParaRPr>
          </a:p>
        </p:txBody>
      </p:sp>
      <p:sp>
        <p:nvSpPr>
          <p:cNvPr id="23" name="object 23"/>
          <p:cNvSpPr txBox="1"/>
          <p:nvPr/>
        </p:nvSpPr>
        <p:spPr>
          <a:xfrm>
            <a:off x="4760011" y="1106533"/>
            <a:ext cx="340995" cy="149860"/>
          </a:xfrm>
          <a:prstGeom prst="rect">
            <a:avLst/>
          </a:prstGeom>
        </p:spPr>
        <p:txBody>
          <a:bodyPr vert="horz" wrap="square" lIns="0" tIns="13970" rIns="0" bIns="0" rtlCol="0">
            <a:spAutoFit/>
          </a:bodyPr>
          <a:lstStyle/>
          <a:p>
            <a:pPr marL="12700">
              <a:lnSpc>
                <a:spcPct val="100000"/>
              </a:lnSpc>
              <a:spcBef>
                <a:spcPts val="110"/>
              </a:spcBef>
            </a:pPr>
            <a:r>
              <a:rPr sz="800" dirty="0">
                <a:solidFill>
                  <a:srgbClr val="DDDDDD"/>
                </a:solidFill>
                <a:latin typeface="Arial MT"/>
                <a:cs typeface="Arial MT"/>
              </a:rPr>
              <a:t>Classe</a:t>
            </a:r>
            <a:endParaRPr sz="800">
              <a:latin typeface="Arial MT"/>
              <a:cs typeface="Arial MT"/>
            </a:endParaRPr>
          </a:p>
        </p:txBody>
      </p:sp>
      <p:sp>
        <p:nvSpPr>
          <p:cNvPr id="24" name="object 24"/>
          <p:cNvSpPr txBox="1"/>
          <p:nvPr/>
        </p:nvSpPr>
        <p:spPr>
          <a:xfrm>
            <a:off x="6386829" y="1074613"/>
            <a:ext cx="1840864" cy="1822450"/>
          </a:xfrm>
          <a:prstGeom prst="rect">
            <a:avLst/>
          </a:prstGeom>
        </p:spPr>
        <p:txBody>
          <a:bodyPr vert="horz" wrap="square" lIns="0" tIns="12065" rIns="0" bIns="0" rtlCol="0">
            <a:spAutoFit/>
          </a:bodyPr>
          <a:lstStyle/>
          <a:p>
            <a:pPr marL="23495" marR="729615" indent="-3810">
              <a:lnSpc>
                <a:spcPct val="150000"/>
              </a:lnSpc>
              <a:spcBef>
                <a:spcPts val="95"/>
              </a:spcBef>
            </a:pPr>
            <a:r>
              <a:rPr sz="800" dirty="0">
                <a:solidFill>
                  <a:srgbClr val="DDDDDD"/>
                </a:solidFill>
                <a:latin typeface="Arial MT"/>
                <a:cs typeface="Arial MT"/>
              </a:rPr>
              <a:t>Catalogues,</a:t>
            </a:r>
            <a:r>
              <a:rPr sz="800" spc="-35" dirty="0">
                <a:solidFill>
                  <a:srgbClr val="DDDDDD"/>
                </a:solidFill>
                <a:latin typeface="Arial MT"/>
                <a:cs typeface="Arial MT"/>
              </a:rPr>
              <a:t> </a:t>
            </a:r>
            <a:r>
              <a:rPr sz="800" spc="5" dirty="0">
                <a:solidFill>
                  <a:srgbClr val="DDDDDD"/>
                </a:solidFill>
                <a:latin typeface="Arial MT"/>
                <a:cs typeface="Arial MT"/>
              </a:rPr>
              <a:t>matrices</a:t>
            </a:r>
            <a:r>
              <a:rPr sz="800" spc="-30" dirty="0">
                <a:solidFill>
                  <a:srgbClr val="DDDDDD"/>
                </a:solidFill>
                <a:latin typeface="Arial MT"/>
                <a:cs typeface="Arial MT"/>
              </a:rPr>
              <a:t> </a:t>
            </a:r>
            <a:r>
              <a:rPr sz="800" dirty="0">
                <a:solidFill>
                  <a:srgbClr val="DDDDDD"/>
                </a:solidFill>
                <a:latin typeface="Arial MT"/>
                <a:cs typeface="Arial MT"/>
              </a:rPr>
              <a:t>et </a:t>
            </a:r>
            <a:r>
              <a:rPr sz="800" spc="-210" dirty="0">
                <a:solidFill>
                  <a:srgbClr val="DDDDDD"/>
                </a:solidFill>
                <a:latin typeface="Arial MT"/>
                <a:cs typeface="Arial MT"/>
              </a:rPr>
              <a:t> </a:t>
            </a:r>
            <a:r>
              <a:rPr sz="800" dirty="0">
                <a:solidFill>
                  <a:srgbClr val="DDDDDD"/>
                </a:solidFill>
                <a:latin typeface="Arial MT"/>
                <a:cs typeface="Arial MT"/>
              </a:rPr>
              <a:t>Diagrammes</a:t>
            </a:r>
            <a:endParaRPr sz="800">
              <a:latin typeface="Arial MT"/>
              <a:cs typeface="Arial MT"/>
            </a:endParaRPr>
          </a:p>
          <a:p>
            <a:pPr marL="12700">
              <a:lnSpc>
                <a:spcPct val="100000"/>
              </a:lnSpc>
              <a:spcBef>
                <a:spcPts val="700"/>
              </a:spcBef>
            </a:pPr>
            <a:r>
              <a:rPr sz="700" spc="-10" dirty="0">
                <a:latin typeface="Arial MT"/>
                <a:cs typeface="Arial MT"/>
              </a:rPr>
              <a:t>Diagramme </a:t>
            </a:r>
            <a:r>
              <a:rPr sz="700" spc="-5" dirty="0">
                <a:latin typeface="Arial MT"/>
                <a:cs typeface="Arial MT"/>
              </a:rPr>
              <a:t>de</a:t>
            </a:r>
            <a:r>
              <a:rPr sz="700" spc="-10" dirty="0">
                <a:latin typeface="Arial MT"/>
                <a:cs typeface="Arial MT"/>
              </a:rPr>
              <a:t> </a:t>
            </a:r>
            <a:r>
              <a:rPr sz="700" spc="-5" dirty="0">
                <a:latin typeface="Arial MT"/>
                <a:cs typeface="Arial MT"/>
              </a:rPr>
              <a:t>la chaîne</a:t>
            </a:r>
            <a:r>
              <a:rPr sz="700" spc="-10" dirty="0">
                <a:latin typeface="Arial MT"/>
                <a:cs typeface="Arial MT"/>
              </a:rPr>
              <a:t> </a:t>
            </a:r>
            <a:r>
              <a:rPr sz="700" spc="-5" dirty="0">
                <a:latin typeface="Arial MT"/>
                <a:cs typeface="Arial MT"/>
              </a:rPr>
              <a:t>de</a:t>
            </a:r>
            <a:r>
              <a:rPr sz="700" spc="-10" dirty="0">
                <a:latin typeface="Arial MT"/>
                <a:cs typeface="Arial MT"/>
              </a:rPr>
              <a:t> </a:t>
            </a:r>
            <a:r>
              <a:rPr sz="700" spc="-5" dirty="0">
                <a:latin typeface="Arial MT"/>
                <a:cs typeface="Arial MT"/>
              </a:rPr>
              <a:t>valeur</a:t>
            </a:r>
            <a:endParaRPr sz="700">
              <a:latin typeface="Arial MT"/>
              <a:cs typeface="Arial MT"/>
            </a:endParaRPr>
          </a:p>
          <a:p>
            <a:pPr marL="23495" marR="116205" indent="-4445">
              <a:lnSpc>
                <a:spcPct val="125200"/>
              </a:lnSpc>
              <a:spcBef>
                <a:spcPts val="260"/>
              </a:spcBef>
            </a:pPr>
            <a:r>
              <a:rPr sz="800" dirty="0">
                <a:latin typeface="Arial MT"/>
                <a:cs typeface="Arial MT"/>
              </a:rPr>
              <a:t>Diagramme </a:t>
            </a:r>
            <a:r>
              <a:rPr sz="800" spc="5" dirty="0">
                <a:latin typeface="Arial MT"/>
                <a:cs typeface="Arial MT"/>
              </a:rPr>
              <a:t>conceptuel </a:t>
            </a:r>
            <a:r>
              <a:rPr sz="800" dirty="0">
                <a:latin typeface="Arial MT"/>
                <a:cs typeface="Arial MT"/>
              </a:rPr>
              <a:t>de la </a:t>
            </a:r>
            <a:r>
              <a:rPr sz="800" spc="5" dirty="0">
                <a:latin typeface="Arial MT"/>
                <a:cs typeface="Arial MT"/>
              </a:rPr>
              <a:t>solution </a:t>
            </a:r>
            <a:r>
              <a:rPr sz="800" spc="-210" dirty="0">
                <a:latin typeface="Arial MT"/>
                <a:cs typeface="Arial MT"/>
              </a:rPr>
              <a:t> </a:t>
            </a:r>
            <a:r>
              <a:rPr sz="800" spc="5" dirty="0">
                <a:latin typeface="Arial MT"/>
                <a:cs typeface="Arial MT"/>
              </a:rPr>
              <a:t>Matrice</a:t>
            </a:r>
            <a:r>
              <a:rPr sz="800" spc="-20" dirty="0">
                <a:latin typeface="Arial MT"/>
                <a:cs typeface="Arial MT"/>
              </a:rPr>
              <a:t> </a:t>
            </a:r>
            <a:r>
              <a:rPr sz="800" dirty="0">
                <a:latin typeface="Arial MT"/>
                <a:cs typeface="Arial MT"/>
              </a:rPr>
              <a:t>d'interactions</a:t>
            </a:r>
            <a:r>
              <a:rPr sz="800" spc="-15" dirty="0">
                <a:latin typeface="Arial MT"/>
                <a:cs typeface="Arial MT"/>
              </a:rPr>
              <a:t> </a:t>
            </a:r>
            <a:r>
              <a:rPr sz="800" spc="5" dirty="0">
                <a:latin typeface="Arial MT"/>
                <a:cs typeface="Arial MT"/>
              </a:rPr>
              <a:t>commerciales</a:t>
            </a:r>
            <a:endParaRPr sz="800">
              <a:latin typeface="Arial MT"/>
              <a:cs typeface="Arial MT"/>
            </a:endParaRPr>
          </a:p>
          <a:p>
            <a:pPr marL="24130">
              <a:lnSpc>
                <a:spcPct val="100000"/>
              </a:lnSpc>
              <a:spcBef>
                <a:spcPts val="765"/>
              </a:spcBef>
            </a:pPr>
            <a:r>
              <a:rPr sz="750" spc="15" dirty="0">
                <a:latin typeface="Arial MT"/>
                <a:cs typeface="Arial MT"/>
              </a:rPr>
              <a:t>Diagramme</a:t>
            </a:r>
            <a:r>
              <a:rPr sz="750" dirty="0">
                <a:latin typeface="Arial MT"/>
                <a:cs typeface="Arial MT"/>
              </a:rPr>
              <a:t> </a:t>
            </a:r>
            <a:r>
              <a:rPr sz="750" spc="15" dirty="0">
                <a:latin typeface="Arial MT"/>
                <a:cs typeface="Arial MT"/>
              </a:rPr>
              <a:t>du</a:t>
            </a:r>
            <a:r>
              <a:rPr sz="750" dirty="0">
                <a:latin typeface="Arial MT"/>
                <a:cs typeface="Arial MT"/>
              </a:rPr>
              <a:t> </a:t>
            </a:r>
            <a:r>
              <a:rPr sz="750" spc="15" dirty="0">
                <a:latin typeface="Arial MT"/>
                <a:cs typeface="Arial MT"/>
              </a:rPr>
              <a:t>cycle</a:t>
            </a:r>
            <a:r>
              <a:rPr sz="750" dirty="0">
                <a:latin typeface="Arial MT"/>
                <a:cs typeface="Arial MT"/>
              </a:rPr>
              <a:t> </a:t>
            </a:r>
            <a:r>
              <a:rPr sz="750" spc="15" dirty="0">
                <a:latin typeface="Arial MT"/>
                <a:cs typeface="Arial MT"/>
              </a:rPr>
              <a:t>de</a:t>
            </a:r>
            <a:r>
              <a:rPr sz="750" dirty="0">
                <a:latin typeface="Arial MT"/>
                <a:cs typeface="Arial MT"/>
              </a:rPr>
              <a:t> </a:t>
            </a:r>
            <a:r>
              <a:rPr sz="750" spc="10" dirty="0">
                <a:latin typeface="Arial MT"/>
                <a:cs typeface="Arial MT"/>
              </a:rPr>
              <a:t>vie</a:t>
            </a:r>
            <a:r>
              <a:rPr sz="750" spc="-5" dirty="0">
                <a:latin typeface="Arial MT"/>
                <a:cs typeface="Arial MT"/>
              </a:rPr>
              <a:t> </a:t>
            </a:r>
            <a:r>
              <a:rPr sz="750" spc="15" dirty="0">
                <a:latin typeface="Arial MT"/>
                <a:cs typeface="Arial MT"/>
              </a:rPr>
              <a:t>du</a:t>
            </a:r>
            <a:r>
              <a:rPr sz="750" dirty="0">
                <a:latin typeface="Arial MT"/>
                <a:cs typeface="Arial MT"/>
              </a:rPr>
              <a:t> </a:t>
            </a:r>
            <a:r>
              <a:rPr sz="750" spc="5" dirty="0">
                <a:latin typeface="Arial MT"/>
                <a:cs typeface="Arial MT"/>
              </a:rPr>
              <a:t>produit</a:t>
            </a:r>
            <a:endParaRPr sz="750">
              <a:latin typeface="Arial MT"/>
              <a:cs typeface="Arial MT"/>
            </a:endParaRPr>
          </a:p>
          <a:p>
            <a:pPr marL="12700">
              <a:lnSpc>
                <a:spcPct val="100000"/>
              </a:lnSpc>
              <a:spcBef>
                <a:spcPts val="175"/>
              </a:spcBef>
            </a:pPr>
            <a:r>
              <a:rPr sz="900" spc="-5" dirty="0">
                <a:latin typeface="Arial MT"/>
                <a:cs typeface="Arial MT"/>
              </a:rPr>
              <a:t>Matrice </a:t>
            </a:r>
            <a:r>
              <a:rPr sz="900" spc="-10" dirty="0">
                <a:latin typeface="Arial MT"/>
                <a:cs typeface="Arial MT"/>
              </a:rPr>
              <a:t>d'application/technologie</a:t>
            </a:r>
            <a:endParaRPr sz="900">
              <a:latin typeface="Arial MT"/>
              <a:cs typeface="Arial MT"/>
            </a:endParaRPr>
          </a:p>
          <a:p>
            <a:pPr marL="12700">
              <a:lnSpc>
                <a:spcPct val="100000"/>
              </a:lnSpc>
              <a:spcBef>
                <a:spcPts val="810"/>
              </a:spcBef>
            </a:pPr>
            <a:r>
              <a:rPr sz="700" spc="-10" dirty="0">
                <a:latin typeface="Arial MT"/>
                <a:cs typeface="Arial MT"/>
              </a:rPr>
              <a:t>Diagramme </a:t>
            </a:r>
            <a:r>
              <a:rPr sz="700" spc="-5" dirty="0">
                <a:latin typeface="Arial MT"/>
                <a:cs typeface="Arial MT"/>
              </a:rPr>
              <a:t>de</a:t>
            </a:r>
            <a:r>
              <a:rPr sz="700" spc="-10" dirty="0">
                <a:latin typeface="Arial MT"/>
                <a:cs typeface="Arial MT"/>
              </a:rPr>
              <a:t> </a:t>
            </a:r>
            <a:r>
              <a:rPr sz="700" spc="-5" dirty="0">
                <a:latin typeface="Arial MT"/>
                <a:cs typeface="Arial MT"/>
              </a:rPr>
              <a:t>la chaîne</a:t>
            </a:r>
            <a:r>
              <a:rPr sz="700" spc="-10" dirty="0">
                <a:latin typeface="Arial MT"/>
                <a:cs typeface="Arial MT"/>
              </a:rPr>
              <a:t> </a:t>
            </a:r>
            <a:r>
              <a:rPr sz="700" spc="-5" dirty="0">
                <a:latin typeface="Arial MT"/>
                <a:cs typeface="Arial MT"/>
              </a:rPr>
              <a:t>de</a:t>
            </a:r>
            <a:r>
              <a:rPr sz="700" spc="-10" dirty="0">
                <a:latin typeface="Arial MT"/>
                <a:cs typeface="Arial MT"/>
              </a:rPr>
              <a:t> </a:t>
            </a:r>
            <a:r>
              <a:rPr sz="700" spc="-5" dirty="0">
                <a:latin typeface="Arial MT"/>
                <a:cs typeface="Arial MT"/>
              </a:rPr>
              <a:t>valeur</a:t>
            </a:r>
            <a:endParaRPr sz="700">
              <a:latin typeface="Arial MT"/>
              <a:cs typeface="Arial MT"/>
            </a:endParaRPr>
          </a:p>
          <a:p>
            <a:pPr marL="19050">
              <a:lnSpc>
                <a:spcPts val="940"/>
              </a:lnSpc>
              <a:spcBef>
                <a:spcPts val="500"/>
              </a:spcBef>
            </a:pPr>
            <a:r>
              <a:rPr sz="800" dirty="0">
                <a:latin typeface="Arial MT"/>
                <a:cs typeface="Arial MT"/>
              </a:rPr>
              <a:t>Diagramme</a:t>
            </a:r>
            <a:r>
              <a:rPr sz="800" spc="-10" dirty="0">
                <a:latin typeface="Arial MT"/>
                <a:cs typeface="Arial MT"/>
              </a:rPr>
              <a:t> </a:t>
            </a:r>
            <a:r>
              <a:rPr sz="800" spc="5" dirty="0">
                <a:latin typeface="Arial MT"/>
                <a:cs typeface="Arial MT"/>
              </a:rPr>
              <a:t>conceptuel</a:t>
            </a:r>
            <a:r>
              <a:rPr sz="800" spc="-10" dirty="0">
                <a:latin typeface="Arial MT"/>
                <a:cs typeface="Arial MT"/>
              </a:rPr>
              <a:t> </a:t>
            </a:r>
            <a:r>
              <a:rPr sz="800" dirty="0">
                <a:latin typeface="Arial MT"/>
                <a:cs typeface="Arial MT"/>
              </a:rPr>
              <a:t>de</a:t>
            </a:r>
            <a:r>
              <a:rPr sz="800" spc="-10" dirty="0">
                <a:latin typeface="Arial MT"/>
                <a:cs typeface="Arial MT"/>
              </a:rPr>
              <a:t> </a:t>
            </a:r>
            <a:r>
              <a:rPr sz="800" dirty="0">
                <a:latin typeface="Arial MT"/>
                <a:cs typeface="Arial MT"/>
              </a:rPr>
              <a:t>la</a:t>
            </a:r>
            <a:r>
              <a:rPr sz="800" spc="-10" dirty="0">
                <a:latin typeface="Arial MT"/>
                <a:cs typeface="Arial MT"/>
              </a:rPr>
              <a:t> </a:t>
            </a:r>
            <a:r>
              <a:rPr sz="800" spc="5" dirty="0">
                <a:latin typeface="Arial MT"/>
                <a:cs typeface="Arial MT"/>
              </a:rPr>
              <a:t>solution</a:t>
            </a:r>
            <a:endParaRPr sz="800">
              <a:latin typeface="Arial MT"/>
              <a:cs typeface="Arial MT"/>
            </a:endParaRPr>
          </a:p>
          <a:p>
            <a:pPr marL="23495">
              <a:lnSpc>
                <a:spcPts val="1060"/>
              </a:lnSpc>
            </a:pPr>
            <a:r>
              <a:rPr sz="900" spc="-5" dirty="0">
                <a:latin typeface="Arial MT"/>
                <a:cs typeface="Arial MT"/>
              </a:rPr>
              <a:t>Matrice </a:t>
            </a:r>
            <a:r>
              <a:rPr sz="900" spc="-10" dirty="0">
                <a:latin typeface="Arial MT"/>
                <a:cs typeface="Arial MT"/>
              </a:rPr>
              <a:t>d'interactions</a:t>
            </a:r>
            <a:r>
              <a:rPr sz="900" dirty="0">
                <a:latin typeface="Arial MT"/>
                <a:cs typeface="Arial MT"/>
              </a:rPr>
              <a:t> </a:t>
            </a:r>
            <a:r>
              <a:rPr sz="900" spc="-5" dirty="0">
                <a:latin typeface="Arial MT"/>
                <a:cs typeface="Arial MT"/>
              </a:rPr>
              <a:t>commerciales</a:t>
            </a:r>
            <a:endParaRPr sz="900">
              <a:latin typeface="Arial MT"/>
              <a:cs typeface="Arial MT"/>
            </a:endParaRPr>
          </a:p>
        </p:txBody>
      </p:sp>
      <p:sp>
        <p:nvSpPr>
          <p:cNvPr id="25" name="object 25"/>
          <p:cNvSpPr txBox="1"/>
          <p:nvPr/>
        </p:nvSpPr>
        <p:spPr>
          <a:xfrm>
            <a:off x="2144217" y="1453937"/>
            <a:ext cx="2025650" cy="571500"/>
          </a:xfrm>
          <a:prstGeom prst="rect">
            <a:avLst/>
          </a:prstGeom>
        </p:spPr>
        <p:txBody>
          <a:bodyPr vert="horz" wrap="square" lIns="0" tIns="12065" rIns="0" bIns="0" rtlCol="0">
            <a:spAutoFit/>
          </a:bodyPr>
          <a:lstStyle/>
          <a:p>
            <a:pPr marL="12700" marR="139700" indent="7620">
              <a:lnSpc>
                <a:spcPct val="150000"/>
              </a:lnSpc>
              <a:spcBef>
                <a:spcPts val="95"/>
              </a:spcBef>
            </a:pPr>
            <a:r>
              <a:rPr sz="800" dirty="0">
                <a:latin typeface="Arial MT"/>
                <a:cs typeface="Arial MT"/>
              </a:rPr>
              <a:t>Interruptions de </a:t>
            </a:r>
            <a:r>
              <a:rPr sz="800" spc="5" dirty="0">
                <a:latin typeface="Arial MT"/>
                <a:cs typeface="Arial MT"/>
              </a:rPr>
              <a:t>services </a:t>
            </a:r>
            <a:r>
              <a:rPr sz="800" dirty="0">
                <a:latin typeface="Arial MT"/>
                <a:cs typeface="Arial MT"/>
              </a:rPr>
              <a:t>aux entreprises </a:t>
            </a:r>
            <a:r>
              <a:rPr sz="800" spc="-210" dirty="0">
                <a:latin typeface="Arial MT"/>
                <a:cs typeface="Arial MT"/>
              </a:rPr>
              <a:t> </a:t>
            </a:r>
            <a:r>
              <a:rPr sz="800" dirty="0">
                <a:latin typeface="Arial MT"/>
                <a:cs typeface="Arial MT"/>
              </a:rPr>
              <a:t>Coût</a:t>
            </a:r>
            <a:r>
              <a:rPr sz="800" spc="-5" dirty="0">
                <a:latin typeface="Arial MT"/>
                <a:cs typeface="Arial MT"/>
              </a:rPr>
              <a:t> </a:t>
            </a:r>
            <a:r>
              <a:rPr sz="800" dirty="0">
                <a:latin typeface="Arial MT"/>
                <a:cs typeface="Arial MT"/>
              </a:rPr>
              <a:t>total</a:t>
            </a:r>
            <a:r>
              <a:rPr sz="800" spc="5" dirty="0">
                <a:latin typeface="Arial MT"/>
                <a:cs typeface="Arial MT"/>
              </a:rPr>
              <a:t> </a:t>
            </a:r>
            <a:r>
              <a:rPr sz="800" dirty="0">
                <a:latin typeface="Arial MT"/>
                <a:cs typeface="Arial MT"/>
              </a:rPr>
              <a:t>de</a:t>
            </a:r>
            <a:r>
              <a:rPr sz="800" spc="-5" dirty="0">
                <a:latin typeface="Arial MT"/>
                <a:cs typeface="Arial MT"/>
              </a:rPr>
              <a:t> </a:t>
            </a:r>
            <a:r>
              <a:rPr sz="800" dirty="0">
                <a:latin typeface="Arial MT"/>
                <a:cs typeface="Arial MT"/>
              </a:rPr>
              <a:t>possession</a:t>
            </a:r>
            <a:endParaRPr sz="800">
              <a:latin typeface="Arial MT"/>
              <a:cs typeface="Arial MT"/>
            </a:endParaRPr>
          </a:p>
          <a:p>
            <a:pPr marL="22860">
              <a:lnSpc>
                <a:spcPct val="100000"/>
              </a:lnSpc>
              <a:spcBef>
                <a:spcPts val="459"/>
              </a:spcBef>
            </a:pPr>
            <a:r>
              <a:rPr sz="800" dirty="0">
                <a:latin typeface="Arial MT"/>
                <a:cs typeface="Arial MT"/>
              </a:rPr>
              <a:t>Interopérabilité avec</a:t>
            </a:r>
            <a:r>
              <a:rPr sz="800" spc="-10" dirty="0">
                <a:latin typeface="Arial MT"/>
                <a:cs typeface="Arial MT"/>
              </a:rPr>
              <a:t> </a:t>
            </a:r>
            <a:r>
              <a:rPr sz="800" dirty="0">
                <a:latin typeface="Arial MT"/>
                <a:cs typeface="Arial MT"/>
              </a:rPr>
              <a:t>les</a:t>
            </a:r>
            <a:r>
              <a:rPr sz="800" spc="-10" dirty="0">
                <a:latin typeface="Arial MT"/>
                <a:cs typeface="Arial MT"/>
              </a:rPr>
              <a:t> </a:t>
            </a:r>
            <a:r>
              <a:rPr sz="800" spc="5" dirty="0">
                <a:latin typeface="Arial MT"/>
                <a:cs typeface="Arial MT"/>
              </a:rPr>
              <a:t>systèmes</a:t>
            </a:r>
            <a:r>
              <a:rPr sz="800" spc="-10" dirty="0">
                <a:latin typeface="Arial MT"/>
                <a:cs typeface="Arial MT"/>
              </a:rPr>
              <a:t> </a:t>
            </a:r>
            <a:r>
              <a:rPr sz="800" dirty="0">
                <a:latin typeface="Arial MT"/>
                <a:cs typeface="Arial MT"/>
              </a:rPr>
              <a:t>existants</a:t>
            </a:r>
            <a:endParaRPr sz="800">
              <a:latin typeface="Arial MT"/>
              <a:cs typeface="Arial MT"/>
            </a:endParaRPr>
          </a:p>
        </p:txBody>
      </p:sp>
      <p:sp>
        <p:nvSpPr>
          <p:cNvPr id="26" name="object 26"/>
          <p:cNvSpPr txBox="1"/>
          <p:nvPr/>
        </p:nvSpPr>
        <p:spPr>
          <a:xfrm>
            <a:off x="2144217" y="2379665"/>
            <a:ext cx="1677035" cy="2206625"/>
          </a:xfrm>
          <a:prstGeom prst="rect">
            <a:avLst/>
          </a:prstGeom>
        </p:spPr>
        <p:txBody>
          <a:bodyPr vert="horz" wrap="square" lIns="0" tIns="12065" rIns="0" bIns="0" rtlCol="0">
            <a:spAutoFit/>
          </a:bodyPr>
          <a:lstStyle/>
          <a:p>
            <a:pPr marL="18415" marR="271780" indent="1905">
              <a:lnSpc>
                <a:spcPct val="150000"/>
              </a:lnSpc>
              <a:spcBef>
                <a:spcPts val="95"/>
              </a:spcBef>
            </a:pPr>
            <a:r>
              <a:rPr sz="800" dirty="0">
                <a:latin typeface="Arial MT"/>
                <a:cs typeface="Arial MT"/>
              </a:rPr>
              <a:t>Expérience client au quotidien </a:t>
            </a:r>
            <a:r>
              <a:rPr sz="800" spc="-210" dirty="0">
                <a:latin typeface="Arial MT"/>
                <a:cs typeface="Arial MT"/>
              </a:rPr>
              <a:t> </a:t>
            </a:r>
            <a:r>
              <a:rPr sz="800" spc="5" dirty="0">
                <a:latin typeface="Arial MT"/>
                <a:cs typeface="Arial MT"/>
              </a:rPr>
              <a:t>(Performance)</a:t>
            </a:r>
            <a:endParaRPr sz="800" dirty="0">
              <a:latin typeface="Arial MT"/>
              <a:cs typeface="Arial MT"/>
            </a:endParaRPr>
          </a:p>
          <a:p>
            <a:pPr marL="15875">
              <a:lnSpc>
                <a:spcPct val="100000"/>
              </a:lnSpc>
              <a:spcBef>
                <a:spcPts val="244"/>
              </a:spcBef>
            </a:pPr>
            <a:r>
              <a:rPr sz="800" dirty="0">
                <a:latin typeface="Arial MT"/>
                <a:cs typeface="Arial MT"/>
              </a:rPr>
              <a:t>Performances</a:t>
            </a:r>
            <a:r>
              <a:rPr sz="800" spc="-10" dirty="0">
                <a:latin typeface="Arial MT"/>
                <a:cs typeface="Arial MT"/>
              </a:rPr>
              <a:t> </a:t>
            </a:r>
            <a:r>
              <a:rPr sz="800" dirty="0">
                <a:latin typeface="Arial MT"/>
                <a:cs typeface="Arial MT"/>
              </a:rPr>
              <a:t>des</a:t>
            </a:r>
            <a:r>
              <a:rPr sz="800" spc="-20" dirty="0">
                <a:latin typeface="Arial MT"/>
                <a:cs typeface="Arial MT"/>
              </a:rPr>
              <a:t> </a:t>
            </a:r>
            <a:r>
              <a:rPr sz="800" dirty="0">
                <a:latin typeface="Arial MT"/>
                <a:cs typeface="Arial MT"/>
              </a:rPr>
              <a:t>sous­traitants</a:t>
            </a:r>
          </a:p>
          <a:p>
            <a:pPr marL="20320">
              <a:lnSpc>
                <a:spcPct val="100000"/>
              </a:lnSpc>
              <a:spcBef>
                <a:spcPts val="715"/>
              </a:spcBef>
            </a:pPr>
            <a:r>
              <a:rPr sz="800" dirty="0">
                <a:latin typeface="Arial MT"/>
                <a:cs typeface="Arial MT"/>
              </a:rPr>
              <a:t>Gestion</a:t>
            </a:r>
          </a:p>
          <a:p>
            <a:pPr marL="16510">
              <a:lnSpc>
                <a:spcPct val="100000"/>
              </a:lnSpc>
              <a:spcBef>
                <a:spcPts val="165"/>
              </a:spcBef>
            </a:pPr>
            <a:r>
              <a:rPr sz="900" spc="-10" dirty="0">
                <a:latin typeface="Arial MT"/>
                <a:cs typeface="Arial MT"/>
              </a:rPr>
              <a:t>Coûts</a:t>
            </a:r>
            <a:r>
              <a:rPr sz="900" spc="-25" dirty="0">
                <a:latin typeface="Arial MT"/>
                <a:cs typeface="Arial MT"/>
              </a:rPr>
              <a:t> </a:t>
            </a:r>
            <a:r>
              <a:rPr sz="900" spc="-10" dirty="0">
                <a:latin typeface="Arial MT"/>
                <a:cs typeface="Arial MT"/>
              </a:rPr>
              <a:t>d'exploitation</a:t>
            </a:r>
            <a:endParaRPr sz="900" dirty="0">
              <a:latin typeface="Arial MT"/>
              <a:cs typeface="Arial MT"/>
            </a:endParaRPr>
          </a:p>
          <a:p>
            <a:pPr marL="19050" marR="99695" indent="1905">
              <a:lnSpc>
                <a:spcPct val="148600"/>
              </a:lnSpc>
              <a:spcBef>
                <a:spcPts val="285"/>
              </a:spcBef>
            </a:pPr>
            <a:r>
              <a:rPr sz="800" dirty="0">
                <a:latin typeface="Arial MT"/>
                <a:cs typeface="Arial MT"/>
              </a:rPr>
              <a:t>Feuille de </a:t>
            </a:r>
            <a:r>
              <a:rPr sz="800" spc="5" dirty="0">
                <a:latin typeface="Arial MT"/>
                <a:cs typeface="Arial MT"/>
              </a:rPr>
              <a:t>route </a:t>
            </a:r>
            <a:r>
              <a:rPr sz="800" dirty="0">
                <a:latin typeface="Arial MT"/>
                <a:cs typeface="Arial MT"/>
              </a:rPr>
              <a:t>des améliorations </a:t>
            </a:r>
            <a:r>
              <a:rPr sz="800" spc="-210" dirty="0">
                <a:latin typeface="Arial MT"/>
                <a:cs typeface="Arial MT"/>
              </a:rPr>
              <a:t> </a:t>
            </a:r>
            <a:r>
              <a:rPr sz="800" dirty="0">
                <a:latin typeface="Arial MT"/>
                <a:cs typeface="Arial MT"/>
              </a:rPr>
              <a:t>progressives</a:t>
            </a:r>
            <a:r>
              <a:rPr sz="800" spc="-5" dirty="0">
                <a:latin typeface="Arial MT"/>
                <a:cs typeface="Arial MT"/>
              </a:rPr>
              <a:t> </a:t>
            </a:r>
            <a:r>
              <a:rPr sz="800" dirty="0">
                <a:latin typeface="Arial MT"/>
                <a:cs typeface="Arial MT"/>
              </a:rPr>
              <a:t>des</a:t>
            </a:r>
            <a:r>
              <a:rPr sz="800" spc="-5" dirty="0">
                <a:latin typeface="Arial MT"/>
                <a:cs typeface="Arial MT"/>
              </a:rPr>
              <a:t> </a:t>
            </a:r>
            <a:r>
              <a:rPr sz="800" spc="5" dirty="0">
                <a:latin typeface="Arial MT"/>
                <a:cs typeface="Arial MT"/>
              </a:rPr>
              <a:t>capacités</a:t>
            </a:r>
            <a:endParaRPr sz="800" dirty="0">
              <a:latin typeface="Arial MT"/>
              <a:cs typeface="Arial MT"/>
            </a:endParaRPr>
          </a:p>
          <a:p>
            <a:pPr marL="20320">
              <a:lnSpc>
                <a:spcPct val="100000"/>
              </a:lnSpc>
              <a:spcBef>
                <a:spcPts val="459"/>
              </a:spcBef>
            </a:pPr>
            <a:r>
              <a:rPr sz="800" dirty="0">
                <a:latin typeface="Arial MT"/>
                <a:cs typeface="Arial MT"/>
              </a:rPr>
              <a:t>Gérer</a:t>
            </a:r>
            <a:r>
              <a:rPr sz="800" spc="-20" dirty="0">
                <a:latin typeface="Arial MT"/>
                <a:cs typeface="Arial MT"/>
              </a:rPr>
              <a:t> </a:t>
            </a:r>
            <a:r>
              <a:rPr sz="800" dirty="0">
                <a:latin typeface="Arial MT"/>
                <a:cs typeface="Arial MT"/>
              </a:rPr>
              <a:t>les</a:t>
            </a:r>
            <a:r>
              <a:rPr sz="800" spc="-25" dirty="0">
                <a:latin typeface="Arial MT"/>
                <a:cs typeface="Arial MT"/>
              </a:rPr>
              <a:t> </a:t>
            </a:r>
            <a:r>
              <a:rPr sz="800" dirty="0">
                <a:latin typeface="Arial MT"/>
                <a:cs typeface="Arial MT"/>
              </a:rPr>
              <a:t>attentes</a:t>
            </a:r>
          </a:p>
          <a:p>
            <a:pPr marL="12700">
              <a:lnSpc>
                <a:spcPct val="100000"/>
              </a:lnSpc>
              <a:spcBef>
                <a:spcPts val="445"/>
              </a:spcBef>
            </a:pPr>
            <a:r>
              <a:rPr sz="800" dirty="0">
                <a:latin typeface="Arial MT"/>
                <a:cs typeface="Arial MT"/>
              </a:rPr>
              <a:t>Alternatives</a:t>
            </a:r>
            <a:r>
              <a:rPr sz="800" spc="-5" dirty="0">
                <a:latin typeface="Arial MT"/>
                <a:cs typeface="Arial MT"/>
              </a:rPr>
              <a:t> </a:t>
            </a:r>
            <a:r>
              <a:rPr sz="800" dirty="0">
                <a:latin typeface="Arial MT"/>
                <a:cs typeface="Arial MT"/>
              </a:rPr>
              <a:t>technologiques et</a:t>
            </a:r>
            <a:r>
              <a:rPr sz="800" spc="-15" dirty="0">
                <a:latin typeface="Arial MT"/>
                <a:cs typeface="Arial MT"/>
              </a:rPr>
              <a:t> </a:t>
            </a:r>
            <a:r>
              <a:rPr sz="800" spc="5" dirty="0">
                <a:latin typeface="Arial MT"/>
                <a:cs typeface="Arial MT"/>
              </a:rPr>
              <a:t>coûts</a:t>
            </a:r>
            <a:endParaRPr sz="800" dirty="0">
              <a:latin typeface="Arial MT"/>
              <a:cs typeface="Arial MT"/>
            </a:endParaRPr>
          </a:p>
          <a:p>
            <a:pPr marL="22860">
              <a:lnSpc>
                <a:spcPct val="100000"/>
              </a:lnSpc>
              <a:spcBef>
                <a:spcPts val="610"/>
              </a:spcBef>
            </a:pPr>
            <a:r>
              <a:rPr sz="800" dirty="0">
                <a:latin typeface="Arial MT"/>
                <a:cs typeface="Arial MT"/>
              </a:rPr>
              <a:t>Délais</a:t>
            </a:r>
            <a:r>
              <a:rPr sz="800" spc="-15" dirty="0">
                <a:latin typeface="Arial MT"/>
                <a:cs typeface="Arial MT"/>
              </a:rPr>
              <a:t> </a:t>
            </a:r>
            <a:r>
              <a:rPr sz="800" dirty="0">
                <a:latin typeface="Arial MT"/>
                <a:cs typeface="Arial MT"/>
              </a:rPr>
              <a:t>de</a:t>
            </a:r>
            <a:r>
              <a:rPr sz="800" spc="-10" dirty="0">
                <a:latin typeface="Arial MT"/>
                <a:cs typeface="Arial MT"/>
              </a:rPr>
              <a:t> </a:t>
            </a:r>
            <a:r>
              <a:rPr sz="800" spc="5" dirty="0">
                <a:latin typeface="Arial MT"/>
                <a:cs typeface="Arial MT"/>
              </a:rPr>
              <a:t>mise</a:t>
            </a:r>
            <a:r>
              <a:rPr sz="800" spc="-10" dirty="0">
                <a:latin typeface="Arial MT"/>
                <a:cs typeface="Arial MT"/>
              </a:rPr>
              <a:t> </a:t>
            </a:r>
            <a:r>
              <a:rPr sz="800" dirty="0">
                <a:latin typeface="Arial MT"/>
                <a:cs typeface="Arial MT"/>
              </a:rPr>
              <a:t>en</a:t>
            </a:r>
            <a:r>
              <a:rPr sz="800" spc="-10" dirty="0">
                <a:latin typeface="Arial MT"/>
                <a:cs typeface="Arial MT"/>
              </a:rPr>
              <a:t> </a:t>
            </a:r>
            <a:r>
              <a:rPr sz="800" dirty="0">
                <a:latin typeface="Arial MT"/>
                <a:cs typeface="Arial MT"/>
              </a:rPr>
              <a:t>œuvre</a:t>
            </a:r>
          </a:p>
          <a:p>
            <a:pPr marL="16510" marR="596900">
              <a:lnSpc>
                <a:spcPct val="124000"/>
              </a:lnSpc>
              <a:spcBef>
                <a:spcPts val="250"/>
              </a:spcBef>
            </a:pPr>
            <a:r>
              <a:rPr sz="800" dirty="0">
                <a:latin typeface="Arial MT"/>
                <a:cs typeface="Arial MT"/>
              </a:rPr>
              <a:t>Avantage</a:t>
            </a:r>
            <a:r>
              <a:rPr sz="800" spc="-55" dirty="0">
                <a:latin typeface="Arial MT"/>
                <a:cs typeface="Arial MT"/>
              </a:rPr>
              <a:t> </a:t>
            </a:r>
            <a:r>
              <a:rPr sz="800" spc="5" dirty="0">
                <a:latin typeface="Arial MT"/>
                <a:cs typeface="Arial MT"/>
              </a:rPr>
              <a:t>concurrentiel </a:t>
            </a:r>
            <a:r>
              <a:rPr sz="800" spc="-210" dirty="0">
                <a:latin typeface="Arial MT"/>
                <a:cs typeface="Arial MT"/>
              </a:rPr>
              <a:t> </a:t>
            </a:r>
            <a:r>
              <a:rPr sz="800" dirty="0">
                <a:latin typeface="Arial MT"/>
                <a:cs typeface="Arial MT"/>
              </a:rPr>
              <a:t>Satisfaction</a:t>
            </a:r>
            <a:r>
              <a:rPr sz="800" spc="5" dirty="0">
                <a:latin typeface="Arial MT"/>
                <a:cs typeface="Arial MT"/>
              </a:rPr>
              <a:t> </a:t>
            </a:r>
            <a:r>
              <a:rPr sz="800" dirty="0">
                <a:latin typeface="Arial MT"/>
                <a:cs typeface="Arial MT"/>
              </a:rPr>
              <a:t>client</a:t>
            </a:r>
          </a:p>
        </p:txBody>
      </p:sp>
      <p:sp>
        <p:nvSpPr>
          <p:cNvPr id="27" name="object 27"/>
          <p:cNvSpPr txBox="1">
            <a:spLocks noGrp="1"/>
          </p:cNvSpPr>
          <p:nvPr>
            <p:ph type="title"/>
          </p:nvPr>
        </p:nvSpPr>
        <p:spPr>
          <a:xfrm>
            <a:off x="876401" y="388175"/>
            <a:ext cx="7217817" cy="320601"/>
          </a:xfrm>
          <a:prstGeom prst="rect">
            <a:avLst/>
          </a:prstGeom>
        </p:spPr>
        <p:txBody>
          <a:bodyPr vert="horz" wrap="square" lIns="0" tIns="12700" rIns="0" bIns="0" rtlCol="0">
            <a:spAutoFit/>
          </a:bodyPr>
          <a:lstStyle/>
          <a:p>
            <a:pPr marL="12700">
              <a:lnSpc>
                <a:spcPct val="100000"/>
              </a:lnSpc>
              <a:spcBef>
                <a:spcPts val="100"/>
              </a:spcBef>
            </a:pPr>
            <a:r>
              <a:rPr sz="2000" b="1" spc="-5" dirty="0"/>
              <a:t>Exemple</a:t>
            </a:r>
            <a:r>
              <a:rPr sz="2000" b="1" spc="10" dirty="0"/>
              <a:t> </a:t>
            </a:r>
            <a:r>
              <a:rPr sz="2000" b="1" spc="-5" dirty="0"/>
              <a:t>de</a:t>
            </a:r>
            <a:r>
              <a:rPr sz="2000" b="1" spc="-10" dirty="0"/>
              <a:t> </a:t>
            </a:r>
            <a:r>
              <a:rPr sz="2000" b="1" dirty="0"/>
              <a:t>carte</a:t>
            </a:r>
            <a:r>
              <a:rPr sz="2000" b="1" spc="-10" dirty="0"/>
              <a:t> </a:t>
            </a:r>
            <a:r>
              <a:rPr sz="2000" b="1" spc="-5" dirty="0"/>
              <a:t>des</a:t>
            </a:r>
            <a:r>
              <a:rPr sz="2000" b="1" spc="-10" dirty="0"/>
              <a:t> </a:t>
            </a:r>
            <a:r>
              <a:rPr sz="2000" b="1" spc="-5" dirty="0"/>
              <a:t>parties</a:t>
            </a:r>
            <a:r>
              <a:rPr sz="2000" b="1" spc="-10" dirty="0"/>
              <a:t> </a:t>
            </a:r>
            <a:r>
              <a:rPr sz="2000" b="1" spc="-5" dirty="0"/>
              <a:t>prenantes</a:t>
            </a:r>
            <a:r>
              <a:rPr sz="2000" b="1" dirty="0"/>
              <a:t> (partielle)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556280" y="1599930"/>
            <a:ext cx="5916295" cy="1393825"/>
          </a:xfrm>
          <a:prstGeom prst="rect">
            <a:avLst/>
          </a:prstGeom>
        </p:spPr>
        <p:txBody>
          <a:bodyPr vert="horz" wrap="square" lIns="0" tIns="12700" rIns="0" bIns="0" rtlCol="0">
            <a:spAutoFit/>
          </a:bodyPr>
          <a:lstStyle/>
          <a:p>
            <a:pPr marL="245745" indent="-233679">
              <a:lnSpc>
                <a:spcPct val="100000"/>
              </a:lnSpc>
              <a:spcBef>
                <a:spcPts val="100"/>
              </a:spcBef>
              <a:buClr>
                <a:srgbClr val="EB2A2D"/>
              </a:buClr>
              <a:buChar char="►"/>
              <a:tabLst>
                <a:tab pos="246379" algn="l"/>
              </a:tabLst>
            </a:pPr>
            <a:r>
              <a:rPr sz="1450" spc="-5" dirty="0">
                <a:latin typeface="Arial MT"/>
                <a:cs typeface="Arial MT"/>
              </a:rPr>
              <a:t>Ce</a:t>
            </a:r>
            <a:r>
              <a:rPr sz="1450" spc="-30" dirty="0">
                <a:latin typeface="Arial MT"/>
                <a:cs typeface="Arial MT"/>
              </a:rPr>
              <a:t> </a:t>
            </a:r>
            <a:r>
              <a:rPr sz="1450" dirty="0">
                <a:latin typeface="Arial MT"/>
                <a:cs typeface="Arial MT"/>
              </a:rPr>
              <a:t>module</a:t>
            </a:r>
            <a:r>
              <a:rPr sz="1450" spc="-30" dirty="0">
                <a:latin typeface="Arial MT"/>
                <a:cs typeface="Arial MT"/>
              </a:rPr>
              <a:t> </a:t>
            </a:r>
            <a:r>
              <a:rPr sz="1450" spc="-5" dirty="0">
                <a:latin typeface="Arial MT"/>
                <a:cs typeface="Arial MT"/>
              </a:rPr>
              <a:t>décrit</a:t>
            </a:r>
            <a:endParaRPr sz="1450">
              <a:latin typeface="Arial MT"/>
              <a:cs typeface="Arial MT"/>
            </a:endParaRPr>
          </a:p>
          <a:p>
            <a:pPr>
              <a:lnSpc>
                <a:spcPct val="100000"/>
              </a:lnSpc>
              <a:spcBef>
                <a:spcPts val="55"/>
              </a:spcBef>
              <a:buClr>
                <a:srgbClr val="EB2A2D"/>
              </a:buClr>
              <a:buFont typeface="Arial MT"/>
              <a:buChar char="►"/>
            </a:pPr>
            <a:endParaRPr sz="1250">
              <a:latin typeface="Arial MT"/>
              <a:cs typeface="Arial MT"/>
            </a:endParaRPr>
          </a:p>
          <a:p>
            <a:pPr marL="520065" lvl="1" indent="-163195">
              <a:lnSpc>
                <a:spcPct val="100000"/>
              </a:lnSpc>
              <a:buClr>
                <a:srgbClr val="EB2A2D"/>
              </a:buClr>
              <a:buChar char="■"/>
              <a:tabLst>
                <a:tab pos="520700" algn="l"/>
              </a:tabLst>
            </a:pPr>
            <a:r>
              <a:rPr sz="1450" spc="-5" dirty="0">
                <a:latin typeface="Arial MT"/>
                <a:cs typeface="Arial MT"/>
              </a:rPr>
              <a:t>Les notions</a:t>
            </a:r>
            <a:r>
              <a:rPr sz="1450" dirty="0">
                <a:latin typeface="Arial MT"/>
                <a:cs typeface="Arial MT"/>
              </a:rPr>
              <a:t> </a:t>
            </a:r>
            <a:r>
              <a:rPr sz="1450" spc="-5" dirty="0">
                <a:latin typeface="Arial MT"/>
                <a:cs typeface="Arial MT"/>
              </a:rPr>
              <a:t>de</a:t>
            </a:r>
            <a:r>
              <a:rPr sz="1450" spc="-10" dirty="0">
                <a:latin typeface="Arial MT"/>
                <a:cs typeface="Arial MT"/>
              </a:rPr>
              <a:t> </a:t>
            </a:r>
            <a:r>
              <a:rPr sz="1450" dirty="0">
                <a:latin typeface="Arial MT"/>
                <a:cs typeface="Arial MT"/>
              </a:rPr>
              <a:t>vues</a:t>
            </a:r>
            <a:r>
              <a:rPr sz="1450" spc="-5" dirty="0">
                <a:latin typeface="Arial MT"/>
                <a:cs typeface="Arial MT"/>
              </a:rPr>
              <a:t> et de</a:t>
            </a:r>
            <a:r>
              <a:rPr sz="1450" spc="-10" dirty="0">
                <a:latin typeface="Arial MT"/>
                <a:cs typeface="Arial MT"/>
              </a:rPr>
              <a:t> </a:t>
            </a:r>
            <a:r>
              <a:rPr sz="1450" spc="-5" dirty="0">
                <a:latin typeface="Arial MT"/>
                <a:cs typeface="Arial MT"/>
              </a:rPr>
              <a:t>points de </a:t>
            </a:r>
            <a:r>
              <a:rPr sz="1450" dirty="0">
                <a:latin typeface="Arial MT"/>
                <a:cs typeface="Arial MT"/>
              </a:rPr>
              <a:t>vue</a:t>
            </a:r>
            <a:endParaRPr sz="1450">
              <a:latin typeface="Arial MT"/>
              <a:cs typeface="Arial MT"/>
            </a:endParaRPr>
          </a:p>
          <a:p>
            <a:pPr marL="520065" lvl="1" indent="-163195">
              <a:lnSpc>
                <a:spcPct val="100000"/>
              </a:lnSpc>
              <a:spcBef>
                <a:spcPts val="815"/>
              </a:spcBef>
              <a:buClr>
                <a:srgbClr val="EB2A2D"/>
              </a:buClr>
              <a:buChar char="■"/>
              <a:tabLst>
                <a:tab pos="520700" algn="l"/>
              </a:tabLst>
            </a:pPr>
            <a:r>
              <a:rPr sz="1450" spc="-5" dirty="0">
                <a:latin typeface="Arial MT"/>
                <a:cs typeface="Arial MT"/>
              </a:rPr>
              <a:t>Leur</a:t>
            </a:r>
            <a:r>
              <a:rPr sz="1450" dirty="0">
                <a:latin typeface="Arial MT"/>
                <a:cs typeface="Arial MT"/>
              </a:rPr>
              <a:t> rôle</a:t>
            </a:r>
            <a:r>
              <a:rPr sz="1450" spc="-5" dirty="0">
                <a:latin typeface="Arial MT"/>
                <a:cs typeface="Arial MT"/>
              </a:rPr>
              <a:t> dans</a:t>
            </a:r>
            <a:r>
              <a:rPr sz="1450" dirty="0">
                <a:latin typeface="Arial MT"/>
                <a:cs typeface="Arial MT"/>
              </a:rPr>
              <a:t> </a:t>
            </a:r>
            <a:r>
              <a:rPr sz="1450" spc="-5" dirty="0">
                <a:latin typeface="Arial MT"/>
                <a:cs typeface="Arial MT"/>
              </a:rPr>
              <a:t>la </a:t>
            </a:r>
            <a:r>
              <a:rPr sz="1450" dirty="0">
                <a:latin typeface="Arial MT"/>
                <a:cs typeface="Arial MT"/>
              </a:rPr>
              <a:t>communication</a:t>
            </a:r>
            <a:r>
              <a:rPr sz="1450" spc="-5" dirty="0">
                <a:latin typeface="Arial MT"/>
                <a:cs typeface="Arial MT"/>
              </a:rPr>
              <a:t> avec</a:t>
            </a:r>
            <a:r>
              <a:rPr sz="1450" dirty="0">
                <a:latin typeface="Arial MT"/>
                <a:cs typeface="Arial MT"/>
              </a:rPr>
              <a:t> </a:t>
            </a:r>
            <a:r>
              <a:rPr sz="1450" spc="-5" dirty="0">
                <a:latin typeface="Arial MT"/>
                <a:cs typeface="Arial MT"/>
              </a:rPr>
              <a:t>les</a:t>
            </a:r>
            <a:r>
              <a:rPr sz="1450" spc="5" dirty="0">
                <a:latin typeface="Arial MT"/>
                <a:cs typeface="Arial MT"/>
              </a:rPr>
              <a:t> </a:t>
            </a:r>
            <a:r>
              <a:rPr sz="1450" spc="-5" dirty="0">
                <a:latin typeface="Arial MT"/>
                <a:cs typeface="Arial MT"/>
              </a:rPr>
              <a:t>parties</a:t>
            </a:r>
            <a:r>
              <a:rPr sz="1450" dirty="0">
                <a:latin typeface="Arial MT"/>
                <a:cs typeface="Arial MT"/>
              </a:rPr>
              <a:t> </a:t>
            </a:r>
            <a:r>
              <a:rPr sz="1450" spc="-5" dirty="0">
                <a:latin typeface="Arial MT"/>
                <a:cs typeface="Arial MT"/>
              </a:rPr>
              <a:t>prenantes</a:t>
            </a:r>
            <a:endParaRPr sz="1450">
              <a:latin typeface="Arial MT"/>
              <a:cs typeface="Arial MT"/>
            </a:endParaRPr>
          </a:p>
          <a:p>
            <a:pPr lvl="1">
              <a:lnSpc>
                <a:spcPct val="100000"/>
              </a:lnSpc>
              <a:spcBef>
                <a:spcPts val="10"/>
              </a:spcBef>
              <a:buClr>
                <a:srgbClr val="EB2A2D"/>
              </a:buClr>
              <a:buFont typeface="Arial MT"/>
              <a:buChar char="■"/>
            </a:pPr>
            <a:endParaRPr sz="1300">
              <a:latin typeface="Arial MT"/>
              <a:cs typeface="Arial MT"/>
            </a:endParaRPr>
          </a:p>
          <a:p>
            <a:pPr marL="520065" lvl="1" indent="-163195">
              <a:lnSpc>
                <a:spcPct val="100000"/>
              </a:lnSpc>
              <a:buClr>
                <a:srgbClr val="EB2A2D"/>
              </a:buClr>
              <a:buChar char="■"/>
              <a:tabLst>
                <a:tab pos="520700" algn="l"/>
              </a:tabLst>
            </a:pPr>
            <a:r>
              <a:rPr sz="1450" spc="-5" dirty="0">
                <a:latin typeface="Arial MT"/>
                <a:cs typeface="Arial MT"/>
              </a:rPr>
              <a:t>Comment</a:t>
            </a:r>
            <a:r>
              <a:rPr sz="1450" dirty="0">
                <a:latin typeface="Arial MT"/>
                <a:cs typeface="Arial MT"/>
              </a:rPr>
              <a:t> </a:t>
            </a:r>
            <a:r>
              <a:rPr sz="1450" spc="-5" dirty="0">
                <a:latin typeface="Arial MT"/>
                <a:cs typeface="Arial MT"/>
              </a:rPr>
              <a:t>appliquer</a:t>
            </a:r>
            <a:r>
              <a:rPr sz="1450" spc="5" dirty="0">
                <a:latin typeface="Arial MT"/>
                <a:cs typeface="Arial MT"/>
              </a:rPr>
              <a:t> </a:t>
            </a:r>
            <a:r>
              <a:rPr sz="1450" spc="-5" dirty="0">
                <a:latin typeface="Arial MT"/>
                <a:cs typeface="Arial MT"/>
              </a:rPr>
              <a:t>la technique</a:t>
            </a:r>
            <a:r>
              <a:rPr sz="1450" spc="20" dirty="0">
                <a:latin typeface="Arial MT"/>
                <a:cs typeface="Arial MT"/>
              </a:rPr>
              <a:t> </a:t>
            </a:r>
            <a:r>
              <a:rPr sz="1450" spc="-5" dirty="0">
                <a:latin typeface="Arial MT"/>
                <a:cs typeface="Arial MT"/>
              </a:rPr>
              <a:t>de gestion</a:t>
            </a:r>
            <a:r>
              <a:rPr sz="1450" spc="5" dirty="0">
                <a:latin typeface="Arial MT"/>
                <a:cs typeface="Arial MT"/>
              </a:rPr>
              <a:t> </a:t>
            </a:r>
            <a:r>
              <a:rPr sz="1450" spc="-5" dirty="0">
                <a:latin typeface="Arial MT"/>
                <a:cs typeface="Arial MT"/>
              </a:rPr>
              <a:t>des</a:t>
            </a:r>
            <a:r>
              <a:rPr sz="1450" spc="5" dirty="0">
                <a:latin typeface="Arial MT"/>
                <a:cs typeface="Arial MT"/>
              </a:rPr>
              <a:t> </a:t>
            </a:r>
            <a:r>
              <a:rPr sz="1450" spc="-5" dirty="0">
                <a:latin typeface="Arial MT"/>
                <a:cs typeface="Arial MT"/>
              </a:rPr>
              <a:t>parties</a:t>
            </a:r>
            <a:r>
              <a:rPr sz="1450" dirty="0">
                <a:latin typeface="Arial MT"/>
                <a:cs typeface="Arial MT"/>
              </a:rPr>
              <a:t> </a:t>
            </a:r>
            <a:r>
              <a:rPr sz="1450" spc="-5" dirty="0">
                <a:latin typeface="Arial MT"/>
                <a:cs typeface="Arial MT"/>
              </a:rPr>
              <a:t>prenantes</a:t>
            </a:r>
            <a:endParaRPr sz="14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37</a:t>
            </a:fld>
            <a:r>
              <a:rPr dirty="0"/>
              <a:t> </a:t>
            </a:r>
            <a:r>
              <a:rPr spc="10" dirty="0"/>
              <a:t>sur</a:t>
            </a:r>
            <a:r>
              <a:rPr dirty="0"/>
              <a:t> </a:t>
            </a:r>
            <a:r>
              <a:rPr spc="5" dirty="0"/>
              <a:t>40</a:t>
            </a:r>
          </a:p>
        </p:txBody>
      </p:sp>
      <p:sp>
        <p:nvSpPr>
          <p:cNvPr id="4" name="object 4"/>
          <p:cNvSpPr txBox="1">
            <a:spLocks noGrp="1"/>
          </p:cNvSpPr>
          <p:nvPr>
            <p:ph type="title"/>
          </p:nvPr>
        </p:nvSpPr>
        <p:spPr>
          <a:xfrm>
            <a:off x="685801" y="76200"/>
            <a:ext cx="8382000" cy="606897"/>
          </a:xfrm>
          <a:prstGeom prst="rect">
            <a:avLst/>
          </a:prstGeom>
        </p:spPr>
        <p:txBody>
          <a:bodyPr vert="horz" wrap="square" lIns="0" tIns="12700" rIns="0" bIns="0" rtlCol="0">
            <a:spAutoFit/>
          </a:bodyPr>
          <a:lstStyle/>
          <a:p>
            <a:pPr marL="12700">
              <a:lnSpc>
                <a:spcPts val="2140"/>
              </a:lnSpc>
              <a:spcBef>
                <a:spcPts val="100"/>
              </a:spcBef>
            </a:pPr>
            <a:r>
              <a:rPr sz="2000" b="1" spc="-5" dirty="0"/>
              <a:t>ATE100</a:t>
            </a:r>
            <a:r>
              <a:rPr sz="2000" b="1" dirty="0"/>
              <a:t> –</a:t>
            </a:r>
            <a:r>
              <a:rPr sz="2000" b="1" spc="-15" dirty="0"/>
              <a:t> </a:t>
            </a:r>
            <a:r>
              <a:rPr sz="2000" b="1" spc="-5" dirty="0"/>
              <a:t>Points</a:t>
            </a:r>
            <a:r>
              <a:rPr sz="2000" b="1" dirty="0"/>
              <a:t> </a:t>
            </a:r>
            <a:r>
              <a:rPr sz="2000" b="1" spc="-5" dirty="0"/>
              <a:t>de</a:t>
            </a:r>
            <a:r>
              <a:rPr sz="2000" b="1" spc="-10" dirty="0"/>
              <a:t> </a:t>
            </a:r>
            <a:r>
              <a:rPr sz="2000" b="1" dirty="0"/>
              <a:t>vue,</a:t>
            </a:r>
            <a:r>
              <a:rPr sz="2000" b="1" spc="-15" dirty="0"/>
              <a:t> </a:t>
            </a:r>
            <a:r>
              <a:rPr sz="2000" b="1" spc="-5" dirty="0"/>
              <a:t>opinions et</a:t>
            </a:r>
            <a:r>
              <a:rPr sz="2000" b="1" spc="-15" dirty="0"/>
              <a:t> </a:t>
            </a:r>
            <a:r>
              <a:rPr sz="2000" b="1" spc="-5" dirty="0"/>
              <a:t>parties</a:t>
            </a:r>
            <a:r>
              <a:rPr sz="2000" b="1" spc="-15" dirty="0"/>
              <a:t> </a:t>
            </a:r>
            <a:r>
              <a:rPr sz="2000" b="1" spc="-5" dirty="0"/>
              <a:t>prenantes</a:t>
            </a:r>
          </a:p>
          <a:p>
            <a:pPr marL="29845">
              <a:lnSpc>
                <a:spcPts val="2800"/>
              </a:lnSpc>
            </a:pPr>
            <a:r>
              <a:rPr sz="2000" b="1" spc="-5" dirty="0"/>
              <a:t>Gestion</a:t>
            </a:r>
            <a:endParaRPr sz="20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p:nvPr/>
        </p:nvSpPr>
        <p:spPr>
          <a:xfrm>
            <a:off x="616407" y="1170834"/>
            <a:ext cx="575310" cy="54610"/>
          </a:xfrm>
          <a:prstGeom prst="rect">
            <a:avLst/>
          </a:prstGeom>
        </p:spPr>
        <p:txBody>
          <a:bodyPr vert="horz" wrap="square" lIns="0" tIns="17780" rIns="0" bIns="0" rtlCol="0">
            <a:spAutoFit/>
          </a:bodyPr>
          <a:lstStyle/>
          <a:p>
            <a:pPr marL="12700">
              <a:lnSpc>
                <a:spcPct val="100000"/>
              </a:lnSpc>
              <a:spcBef>
                <a:spcPts val="140"/>
              </a:spcBef>
            </a:pPr>
            <a:r>
              <a:rPr sz="150" spc="10" dirty="0">
                <a:latin typeface="Arial MT"/>
                <a:cs typeface="Arial MT"/>
              </a:rPr>
              <a:t>Cette</a:t>
            </a:r>
            <a:r>
              <a:rPr sz="150" spc="20" dirty="0">
                <a:latin typeface="Arial MT"/>
                <a:cs typeface="Arial MT"/>
              </a:rPr>
              <a:t> </a:t>
            </a:r>
            <a:r>
              <a:rPr sz="150" spc="15" dirty="0">
                <a:latin typeface="Arial MT"/>
                <a:cs typeface="Arial MT"/>
              </a:rPr>
              <a:t>image</a:t>
            </a:r>
            <a:r>
              <a:rPr sz="150" spc="20" dirty="0">
                <a:latin typeface="Arial MT"/>
                <a:cs typeface="Arial MT"/>
              </a:rPr>
              <a:t> </a:t>
            </a:r>
            <a:r>
              <a:rPr sz="150" spc="15" dirty="0">
                <a:latin typeface="Arial MT"/>
                <a:cs typeface="Arial MT"/>
              </a:rPr>
              <a:t>ne</a:t>
            </a:r>
            <a:r>
              <a:rPr sz="150" spc="20" dirty="0">
                <a:latin typeface="Arial MT"/>
                <a:cs typeface="Arial MT"/>
              </a:rPr>
              <a:t> </a:t>
            </a:r>
            <a:r>
              <a:rPr sz="150" spc="15" dirty="0">
                <a:latin typeface="Arial MT"/>
                <a:cs typeface="Arial MT"/>
              </a:rPr>
              <a:t>peut</a:t>
            </a:r>
            <a:r>
              <a:rPr sz="150" spc="20" dirty="0">
                <a:latin typeface="Arial MT"/>
                <a:cs typeface="Arial MT"/>
              </a:rPr>
              <a:t> </a:t>
            </a:r>
            <a:r>
              <a:rPr sz="150" spc="10" dirty="0">
                <a:latin typeface="Arial MT"/>
                <a:cs typeface="Arial MT"/>
              </a:rPr>
              <a:t>actuellement</a:t>
            </a:r>
            <a:r>
              <a:rPr sz="150" spc="20" dirty="0">
                <a:latin typeface="Arial MT"/>
                <a:cs typeface="Arial MT"/>
              </a:rPr>
              <a:t> </a:t>
            </a:r>
            <a:r>
              <a:rPr sz="150" spc="15" dirty="0">
                <a:latin typeface="Arial MT"/>
                <a:cs typeface="Arial MT"/>
              </a:rPr>
              <a:t>pas</a:t>
            </a:r>
            <a:r>
              <a:rPr sz="150" spc="20" dirty="0">
                <a:latin typeface="Arial MT"/>
                <a:cs typeface="Arial MT"/>
              </a:rPr>
              <a:t> </a:t>
            </a:r>
            <a:r>
              <a:rPr sz="150" spc="10" dirty="0">
                <a:latin typeface="Arial MT"/>
                <a:cs typeface="Arial MT"/>
              </a:rPr>
              <a:t>être</a:t>
            </a:r>
            <a:r>
              <a:rPr sz="150" spc="25" dirty="0">
                <a:latin typeface="Arial MT"/>
                <a:cs typeface="Arial MT"/>
              </a:rPr>
              <a:t> </a:t>
            </a:r>
            <a:r>
              <a:rPr sz="150" spc="15" dirty="0">
                <a:latin typeface="Arial MT"/>
                <a:cs typeface="Arial MT"/>
              </a:rPr>
              <a:t>affichée.</a:t>
            </a:r>
            <a:endParaRPr sz="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12700">
              <a:lnSpc>
                <a:spcPct val="100000"/>
              </a:lnSpc>
              <a:spcBef>
                <a:spcPts val="40"/>
              </a:spcBef>
            </a:pPr>
            <a:r>
              <a:rPr spc="5" dirty="0"/>
              <a:t>DIAPOSITIVE</a:t>
            </a:r>
            <a:r>
              <a:rPr spc="-10" dirty="0"/>
              <a:t> </a:t>
            </a:r>
            <a:fld id="{81D60167-4931-47E6-BA6A-407CBD079E47}" type="slidenum">
              <a:rPr spc="10" dirty="0"/>
              <a:t>38</a:t>
            </a:fld>
            <a:r>
              <a:rPr dirty="0"/>
              <a:t> </a:t>
            </a:r>
            <a:r>
              <a:rPr spc="10" dirty="0"/>
              <a:t>sur</a:t>
            </a:r>
            <a:r>
              <a:rPr dirty="0"/>
              <a:t> </a:t>
            </a:r>
            <a:r>
              <a:rPr spc="5" dirty="0"/>
              <a:t>40</a:t>
            </a:r>
          </a:p>
        </p:txBody>
      </p:sp>
      <p:sp>
        <p:nvSpPr>
          <p:cNvPr id="4" name="object 4"/>
          <p:cNvSpPr txBox="1">
            <a:spLocks noGrp="1"/>
          </p:cNvSpPr>
          <p:nvPr>
            <p:ph type="title"/>
          </p:nvPr>
        </p:nvSpPr>
        <p:spPr>
          <a:xfrm>
            <a:off x="876401" y="376154"/>
            <a:ext cx="4000399" cy="321883"/>
          </a:xfrm>
          <a:prstGeom prst="rect">
            <a:avLst/>
          </a:prstGeom>
        </p:spPr>
        <p:txBody>
          <a:bodyPr vert="horz" wrap="square" lIns="0" tIns="13970" rIns="0" bIns="0" rtlCol="0">
            <a:spAutoFit/>
          </a:bodyPr>
          <a:lstStyle/>
          <a:p>
            <a:pPr marL="12700">
              <a:lnSpc>
                <a:spcPct val="100000"/>
              </a:lnSpc>
              <a:spcBef>
                <a:spcPts val="110"/>
              </a:spcBef>
            </a:pPr>
            <a:r>
              <a:rPr sz="2000" b="1" dirty="0"/>
              <a:t>Résultats</a:t>
            </a:r>
            <a:r>
              <a:rPr sz="2000" b="1" spc="-50" dirty="0"/>
              <a:t> </a:t>
            </a:r>
            <a:r>
              <a:rPr sz="2000" b="1" dirty="0"/>
              <a:t>d'apprentissage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a:spLocks noGrp="1"/>
          </p:cNvSpPr>
          <p:nvPr>
            <p:ph type="title"/>
          </p:nvPr>
        </p:nvSpPr>
        <p:spPr>
          <a:xfrm>
            <a:off x="876401" y="343529"/>
            <a:ext cx="3259454" cy="354965"/>
          </a:xfrm>
          <a:prstGeom prst="rect">
            <a:avLst/>
          </a:prstGeom>
        </p:spPr>
        <p:txBody>
          <a:bodyPr vert="horz" wrap="square" lIns="0" tIns="13970" rIns="0" bIns="0" rtlCol="0">
            <a:spAutoFit/>
          </a:bodyPr>
          <a:lstStyle/>
          <a:p>
            <a:pPr marL="12700">
              <a:lnSpc>
                <a:spcPct val="100000"/>
              </a:lnSpc>
              <a:spcBef>
                <a:spcPts val="110"/>
              </a:spcBef>
            </a:pPr>
            <a:r>
              <a:rPr sz="2150" b="1" dirty="0"/>
              <a:t>ISO/CEI/IEEE</a:t>
            </a:r>
            <a:r>
              <a:rPr sz="2150" b="1" spc="-45" dirty="0"/>
              <a:t> </a:t>
            </a:r>
            <a:r>
              <a:rPr sz="2150" b="1" dirty="0"/>
              <a:t>42010:2011</a:t>
            </a:r>
          </a:p>
        </p:txBody>
      </p:sp>
      <p:sp>
        <p:nvSpPr>
          <p:cNvPr id="5" name="object 5"/>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6" name="object 6"/>
          <p:cNvSpPr txBox="1"/>
          <p:nvPr/>
        </p:nvSpPr>
        <p:spPr>
          <a:xfrm>
            <a:off x="632355" y="6536044"/>
            <a:ext cx="1156970" cy="146050"/>
          </a:xfrm>
          <a:prstGeom prst="rect">
            <a:avLst/>
          </a:prstGeom>
        </p:spPr>
        <p:txBody>
          <a:bodyPr vert="horz" wrap="square" lIns="0" tIns="1905" rIns="0" bIns="0" rtlCol="0">
            <a:spAutoFit/>
          </a:bodyPr>
          <a:lstStyle/>
          <a:p>
            <a:pPr marL="12700">
              <a:lnSpc>
                <a:spcPct val="100000"/>
              </a:lnSpc>
              <a:spcBef>
                <a:spcPts val="15"/>
              </a:spcBef>
            </a:pPr>
            <a:r>
              <a:rPr sz="850" spc="-10" dirty="0">
                <a:solidFill>
                  <a:srgbClr val="F7F7F7"/>
                </a:solidFill>
                <a:latin typeface="Arial MT"/>
                <a:cs typeface="Arial MT"/>
              </a:rPr>
              <a:t>DIAPOSITIVE</a:t>
            </a:r>
            <a:r>
              <a:rPr sz="850" spc="-20" dirty="0">
                <a:solidFill>
                  <a:srgbClr val="F7F7F7"/>
                </a:solidFill>
                <a:latin typeface="Arial MT"/>
                <a:cs typeface="Arial MT"/>
              </a:rPr>
              <a:t> </a:t>
            </a:r>
            <a:fld id="{81D60167-4931-47E6-BA6A-407CBD079E47}" type="slidenum">
              <a:rPr sz="850" spc="-5" dirty="0">
                <a:solidFill>
                  <a:srgbClr val="F7F7F7"/>
                </a:solidFill>
                <a:latin typeface="Arial MT"/>
                <a:cs typeface="Arial MT"/>
              </a:rPr>
              <a:t>4</a:t>
            </a:fld>
            <a:r>
              <a:rPr sz="850" spc="-15" dirty="0">
                <a:solidFill>
                  <a:srgbClr val="F7F7F7"/>
                </a:solidFill>
                <a:latin typeface="Arial MT"/>
                <a:cs typeface="Arial MT"/>
              </a:rPr>
              <a:t> </a:t>
            </a:r>
            <a:r>
              <a:rPr sz="850" spc="-5" dirty="0">
                <a:solidFill>
                  <a:srgbClr val="F7F7F7"/>
                </a:solidFill>
                <a:latin typeface="Arial MT"/>
                <a:cs typeface="Arial MT"/>
              </a:rPr>
              <a:t>sur</a:t>
            </a:r>
            <a:r>
              <a:rPr sz="850" spc="-15" dirty="0">
                <a:solidFill>
                  <a:srgbClr val="F7F7F7"/>
                </a:solidFill>
                <a:latin typeface="Arial MT"/>
                <a:cs typeface="Arial MT"/>
              </a:rPr>
              <a:t> </a:t>
            </a:r>
            <a:r>
              <a:rPr sz="850" spc="-10" dirty="0">
                <a:solidFill>
                  <a:srgbClr val="F7F7F7"/>
                </a:solidFill>
                <a:latin typeface="Arial MT"/>
                <a:cs typeface="Arial MT"/>
              </a:rPr>
              <a:t>40</a:t>
            </a:r>
            <a:endParaRPr sz="850">
              <a:latin typeface="Arial MT"/>
              <a:cs typeface="Arial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a:spLocks noGrp="1"/>
          </p:cNvSpPr>
          <p:nvPr>
            <p:ph type="title"/>
          </p:nvPr>
        </p:nvSpPr>
        <p:spPr>
          <a:xfrm>
            <a:off x="880972" y="396516"/>
            <a:ext cx="7882027" cy="321883"/>
          </a:xfrm>
          <a:prstGeom prst="rect">
            <a:avLst/>
          </a:prstGeom>
        </p:spPr>
        <p:txBody>
          <a:bodyPr vert="horz" wrap="square" lIns="0" tIns="13970" rIns="0" bIns="0" rtlCol="0">
            <a:spAutoFit/>
          </a:bodyPr>
          <a:lstStyle/>
          <a:p>
            <a:pPr marL="12700">
              <a:lnSpc>
                <a:spcPct val="100000"/>
              </a:lnSpc>
              <a:spcBef>
                <a:spcPts val="110"/>
              </a:spcBef>
            </a:pPr>
            <a:r>
              <a:rPr sz="2000" b="1" dirty="0"/>
              <a:t>Concepts de</a:t>
            </a:r>
            <a:r>
              <a:rPr sz="2000" b="1" spc="5" dirty="0"/>
              <a:t> </a:t>
            </a:r>
            <a:r>
              <a:rPr sz="2000" b="1" dirty="0"/>
              <a:t>base </a:t>
            </a:r>
            <a:r>
              <a:rPr sz="2000" b="1" spc="5" dirty="0"/>
              <a:t>contenus</a:t>
            </a:r>
            <a:r>
              <a:rPr sz="2000" b="1" dirty="0"/>
              <a:t> dans la</a:t>
            </a:r>
            <a:r>
              <a:rPr sz="2000" b="1" spc="5" dirty="0"/>
              <a:t> </a:t>
            </a:r>
            <a:r>
              <a:rPr sz="2000" b="1" dirty="0"/>
              <a:t>norme ISO/IEC</a:t>
            </a:r>
            <a:r>
              <a:rPr sz="2000" b="1" spc="5" dirty="0"/>
              <a:t> </a:t>
            </a:r>
            <a:r>
              <a:rPr sz="2000" b="1" dirty="0"/>
              <a:t>42010:2007</a:t>
            </a:r>
          </a:p>
        </p:txBody>
      </p:sp>
      <p:sp>
        <p:nvSpPr>
          <p:cNvPr id="5" name="object 5"/>
          <p:cNvSpPr txBox="1"/>
          <p:nvPr/>
        </p:nvSpPr>
        <p:spPr>
          <a:xfrm>
            <a:off x="212852" y="6356642"/>
            <a:ext cx="173355" cy="322580"/>
          </a:xfrm>
          <a:prstGeom prst="rect">
            <a:avLst/>
          </a:prstGeom>
        </p:spPr>
        <p:txBody>
          <a:bodyPr vert="horz" wrap="square" lIns="0" tIns="0" rIns="0" bIns="0" rtlCol="0">
            <a:spAutoFit/>
          </a:bodyPr>
          <a:lstStyle/>
          <a:p>
            <a:pPr marL="12700">
              <a:lnSpc>
                <a:spcPts val="2415"/>
              </a:lnSpc>
            </a:pPr>
            <a:r>
              <a:rPr sz="2100" spc="-5" dirty="0">
                <a:solidFill>
                  <a:srgbClr val="FFFFFF"/>
                </a:solidFill>
                <a:latin typeface="Arial MT"/>
                <a:cs typeface="Arial MT"/>
              </a:rPr>
              <a:t>1</a:t>
            </a:r>
            <a:endParaRPr sz="210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7" name="object 7"/>
          <p:cNvSpPr txBox="1"/>
          <p:nvPr/>
        </p:nvSpPr>
        <p:spPr>
          <a:xfrm>
            <a:off x="632355" y="6536044"/>
            <a:ext cx="1156970" cy="146050"/>
          </a:xfrm>
          <a:prstGeom prst="rect">
            <a:avLst/>
          </a:prstGeom>
        </p:spPr>
        <p:txBody>
          <a:bodyPr vert="horz" wrap="square" lIns="0" tIns="1905" rIns="0" bIns="0" rtlCol="0">
            <a:spAutoFit/>
          </a:bodyPr>
          <a:lstStyle/>
          <a:p>
            <a:pPr marL="12700">
              <a:lnSpc>
                <a:spcPct val="100000"/>
              </a:lnSpc>
              <a:spcBef>
                <a:spcPts val="15"/>
              </a:spcBef>
            </a:pPr>
            <a:r>
              <a:rPr sz="850" spc="-10" dirty="0">
                <a:solidFill>
                  <a:srgbClr val="F7F7F7"/>
                </a:solidFill>
                <a:latin typeface="Arial MT"/>
                <a:cs typeface="Arial MT"/>
              </a:rPr>
              <a:t>DIAPOSITIVE</a:t>
            </a:r>
            <a:r>
              <a:rPr sz="850" spc="-20" dirty="0">
                <a:solidFill>
                  <a:srgbClr val="F7F7F7"/>
                </a:solidFill>
                <a:latin typeface="Arial MT"/>
                <a:cs typeface="Arial MT"/>
              </a:rPr>
              <a:t> </a:t>
            </a:r>
            <a:fld id="{81D60167-4931-47E6-BA6A-407CBD079E47}" type="slidenum">
              <a:rPr sz="850" spc="-5" dirty="0">
                <a:solidFill>
                  <a:srgbClr val="F7F7F7"/>
                </a:solidFill>
                <a:latin typeface="Arial MT"/>
                <a:cs typeface="Arial MT"/>
              </a:rPr>
              <a:t>5</a:t>
            </a:fld>
            <a:r>
              <a:rPr sz="850" spc="-15" dirty="0">
                <a:solidFill>
                  <a:srgbClr val="F7F7F7"/>
                </a:solidFill>
                <a:latin typeface="Arial MT"/>
                <a:cs typeface="Arial MT"/>
              </a:rPr>
              <a:t> </a:t>
            </a:r>
            <a:r>
              <a:rPr sz="850" spc="-5" dirty="0">
                <a:solidFill>
                  <a:srgbClr val="F7F7F7"/>
                </a:solidFill>
                <a:latin typeface="Arial MT"/>
                <a:cs typeface="Arial MT"/>
              </a:rPr>
              <a:t>sur</a:t>
            </a:r>
            <a:r>
              <a:rPr sz="850" spc="-15" dirty="0">
                <a:solidFill>
                  <a:srgbClr val="F7F7F7"/>
                </a:solidFill>
                <a:latin typeface="Arial MT"/>
                <a:cs typeface="Arial MT"/>
              </a:rPr>
              <a:t> </a:t>
            </a:r>
            <a:r>
              <a:rPr sz="850" spc="-10" dirty="0">
                <a:solidFill>
                  <a:srgbClr val="F7F7F7"/>
                </a:solidFill>
                <a:latin typeface="Arial MT"/>
                <a:cs typeface="Arial MT"/>
              </a:rPr>
              <a:t>40</a:t>
            </a:r>
            <a:endParaRPr sz="85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6" name="object 6"/>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7" name="object 7"/>
          <p:cNvSpPr txBox="1"/>
          <p:nvPr/>
        </p:nvSpPr>
        <p:spPr>
          <a:xfrm>
            <a:off x="632355" y="6536044"/>
            <a:ext cx="1156970" cy="146050"/>
          </a:xfrm>
          <a:prstGeom prst="rect">
            <a:avLst/>
          </a:prstGeom>
        </p:spPr>
        <p:txBody>
          <a:bodyPr vert="horz" wrap="square" lIns="0" tIns="1905" rIns="0" bIns="0" rtlCol="0">
            <a:spAutoFit/>
          </a:bodyPr>
          <a:lstStyle/>
          <a:p>
            <a:pPr marL="12700">
              <a:lnSpc>
                <a:spcPct val="100000"/>
              </a:lnSpc>
              <a:spcBef>
                <a:spcPts val="15"/>
              </a:spcBef>
            </a:pPr>
            <a:r>
              <a:rPr sz="850" spc="-10" dirty="0">
                <a:solidFill>
                  <a:srgbClr val="F7F7F7"/>
                </a:solidFill>
                <a:latin typeface="Arial MT"/>
                <a:cs typeface="Arial MT"/>
              </a:rPr>
              <a:t>DIAPOSITIVE</a:t>
            </a:r>
            <a:r>
              <a:rPr sz="850" spc="-20" dirty="0">
                <a:solidFill>
                  <a:srgbClr val="F7F7F7"/>
                </a:solidFill>
                <a:latin typeface="Arial MT"/>
                <a:cs typeface="Arial MT"/>
              </a:rPr>
              <a:t> </a:t>
            </a:r>
            <a:fld id="{81D60167-4931-47E6-BA6A-407CBD079E47}" type="slidenum">
              <a:rPr sz="850" spc="-5" dirty="0">
                <a:solidFill>
                  <a:srgbClr val="F7F7F7"/>
                </a:solidFill>
                <a:latin typeface="Arial MT"/>
                <a:cs typeface="Arial MT"/>
              </a:rPr>
              <a:t>6</a:t>
            </a:fld>
            <a:r>
              <a:rPr sz="850" spc="-15" dirty="0">
                <a:solidFill>
                  <a:srgbClr val="F7F7F7"/>
                </a:solidFill>
                <a:latin typeface="Arial MT"/>
                <a:cs typeface="Arial MT"/>
              </a:rPr>
              <a:t> </a:t>
            </a:r>
            <a:r>
              <a:rPr sz="850" spc="-5" dirty="0">
                <a:solidFill>
                  <a:srgbClr val="F7F7F7"/>
                </a:solidFill>
                <a:latin typeface="Arial MT"/>
                <a:cs typeface="Arial MT"/>
              </a:rPr>
              <a:t>sur</a:t>
            </a:r>
            <a:r>
              <a:rPr sz="850" spc="-15" dirty="0">
                <a:solidFill>
                  <a:srgbClr val="F7F7F7"/>
                </a:solidFill>
                <a:latin typeface="Arial MT"/>
                <a:cs typeface="Arial MT"/>
              </a:rPr>
              <a:t> </a:t>
            </a:r>
            <a:r>
              <a:rPr sz="850" spc="-10" dirty="0">
                <a:solidFill>
                  <a:srgbClr val="F7F7F7"/>
                </a:solidFill>
                <a:latin typeface="Arial MT"/>
                <a:cs typeface="Arial MT"/>
              </a:rPr>
              <a:t>40</a:t>
            </a:r>
            <a:endParaRPr sz="850">
              <a:latin typeface="Arial MT"/>
              <a:cs typeface="Arial MT"/>
            </a:endParaRPr>
          </a:p>
        </p:txBody>
      </p:sp>
      <p:sp>
        <p:nvSpPr>
          <p:cNvPr id="4" name="object 4"/>
          <p:cNvSpPr txBox="1">
            <a:spLocks noGrp="1"/>
          </p:cNvSpPr>
          <p:nvPr>
            <p:ph type="title"/>
          </p:nvPr>
        </p:nvSpPr>
        <p:spPr>
          <a:xfrm>
            <a:off x="880972" y="368700"/>
            <a:ext cx="7958227" cy="321883"/>
          </a:xfrm>
          <a:prstGeom prst="rect">
            <a:avLst/>
          </a:prstGeom>
        </p:spPr>
        <p:txBody>
          <a:bodyPr vert="horz" wrap="square" lIns="0" tIns="13970" rIns="0" bIns="0" rtlCol="0">
            <a:spAutoFit/>
          </a:bodyPr>
          <a:lstStyle/>
          <a:p>
            <a:pPr marL="12700">
              <a:lnSpc>
                <a:spcPct val="100000"/>
              </a:lnSpc>
              <a:spcBef>
                <a:spcPts val="110"/>
              </a:spcBef>
            </a:pPr>
            <a:r>
              <a:rPr sz="2000" b="1" dirty="0"/>
              <a:t>Concepts de</a:t>
            </a:r>
            <a:r>
              <a:rPr sz="2000" b="1" spc="5" dirty="0"/>
              <a:t> </a:t>
            </a:r>
            <a:r>
              <a:rPr sz="2000" b="1" dirty="0"/>
              <a:t>base </a:t>
            </a:r>
            <a:r>
              <a:rPr sz="2000" b="1" spc="5" dirty="0"/>
              <a:t>contenus</a:t>
            </a:r>
            <a:r>
              <a:rPr sz="2000" b="1" dirty="0"/>
              <a:t> dans la</a:t>
            </a:r>
            <a:r>
              <a:rPr sz="2000" b="1" spc="5" dirty="0"/>
              <a:t> </a:t>
            </a:r>
            <a:r>
              <a:rPr sz="2000" b="1" dirty="0"/>
              <a:t>norme ISO/IEC</a:t>
            </a:r>
            <a:r>
              <a:rPr sz="2000" b="1" spc="5" dirty="0"/>
              <a:t> </a:t>
            </a:r>
            <a:r>
              <a:rPr sz="2000" b="1" dirty="0"/>
              <a:t>42010:2007</a:t>
            </a:r>
          </a:p>
        </p:txBody>
      </p:sp>
      <p:sp>
        <p:nvSpPr>
          <p:cNvPr id="8" name="ZoneTexte 7">
            <a:extLst>
              <a:ext uri="{FF2B5EF4-FFF2-40B4-BE49-F238E27FC236}">
                <a16:creationId xmlns:a16="http://schemas.microsoft.com/office/drawing/2014/main" id="{822636B6-0399-4041-8B69-FF7860C999A8}"/>
              </a:ext>
            </a:extLst>
          </p:cNvPr>
          <p:cNvSpPr txBox="1"/>
          <p:nvPr/>
        </p:nvSpPr>
        <p:spPr>
          <a:xfrm>
            <a:off x="381000" y="1295400"/>
            <a:ext cx="2971800" cy="1754326"/>
          </a:xfrm>
          <a:prstGeom prst="rect">
            <a:avLst/>
          </a:prstGeom>
          <a:noFill/>
        </p:spPr>
        <p:txBody>
          <a:bodyPr wrap="square" rtlCol="0">
            <a:spAutoFit/>
          </a:bodyPr>
          <a:lstStyle/>
          <a:p>
            <a:r>
              <a:rPr lang="fr-FR" b="1" dirty="0"/>
              <a:t>SYSTÈME</a:t>
            </a:r>
          </a:p>
          <a:p>
            <a:pPr marL="285750" indent="-285750">
              <a:buFont typeface="Wingdings" panose="05000000000000000000" pitchFamily="2" charset="2"/>
              <a:buChar char="Ø"/>
            </a:pPr>
            <a:r>
              <a:rPr lang="fr-FR" dirty="0"/>
              <a:t>Collection de composants  organisé pour accomplir une  fonction spécifique ou un ensemble de fonctions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3" name="object 3"/>
          <p:cNvSpPr txBox="1">
            <a:spLocks noGrp="1"/>
          </p:cNvSpPr>
          <p:nvPr>
            <p:ph type="title"/>
          </p:nvPr>
        </p:nvSpPr>
        <p:spPr>
          <a:xfrm>
            <a:off x="880972" y="368700"/>
            <a:ext cx="8186827" cy="321883"/>
          </a:xfrm>
          <a:prstGeom prst="rect">
            <a:avLst/>
          </a:prstGeom>
        </p:spPr>
        <p:txBody>
          <a:bodyPr vert="horz" wrap="square" lIns="0" tIns="13970" rIns="0" bIns="0" rtlCol="0">
            <a:spAutoFit/>
          </a:bodyPr>
          <a:lstStyle/>
          <a:p>
            <a:pPr marL="12700">
              <a:lnSpc>
                <a:spcPct val="100000"/>
              </a:lnSpc>
              <a:spcBef>
                <a:spcPts val="110"/>
              </a:spcBef>
            </a:pPr>
            <a:r>
              <a:rPr sz="2000" b="1" dirty="0"/>
              <a:t>Concepts de</a:t>
            </a:r>
            <a:r>
              <a:rPr sz="2000" b="1" spc="5" dirty="0"/>
              <a:t> </a:t>
            </a:r>
            <a:r>
              <a:rPr sz="2000" b="1" dirty="0"/>
              <a:t>base </a:t>
            </a:r>
            <a:r>
              <a:rPr sz="2000" b="1" spc="5" dirty="0"/>
              <a:t>contenus</a:t>
            </a:r>
            <a:r>
              <a:rPr sz="2000" b="1" dirty="0"/>
              <a:t> dans la</a:t>
            </a:r>
            <a:r>
              <a:rPr sz="2000" b="1" spc="5" dirty="0"/>
              <a:t> </a:t>
            </a:r>
            <a:r>
              <a:rPr sz="2000" b="1" dirty="0"/>
              <a:t>norme ISO/IEC</a:t>
            </a:r>
            <a:r>
              <a:rPr sz="2000" b="1" spc="5" dirty="0"/>
              <a:t> </a:t>
            </a:r>
            <a:r>
              <a:rPr sz="2000" b="1" dirty="0"/>
              <a:t>42010:2007</a:t>
            </a:r>
          </a:p>
        </p:txBody>
      </p:sp>
      <p:sp>
        <p:nvSpPr>
          <p:cNvPr id="6" name="object 6"/>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7" name="object 7"/>
          <p:cNvSpPr txBox="1"/>
          <p:nvPr/>
        </p:nvSpPr>
        <p:spPr>
          <a:xfrm>
            <a:off x="632355" y="6536044"/>
            <a:ext cx="1156970" cy="146050"/>
          </a:xfrm>
          <a:prstGeom prst="rect">
            <a:avLst/>
          </a:prstGeom>
        </p:spPr>
        <p:txBody>
          <a:bodyPr vert="horz" wrap="square" lIns="0" tIns="1905" rIns="0" bIns="0" rtlCol="0">
            <a:spAutoFit/>
          </a:bodyPr>
          <a:lstStyle/>
          <a:p>
            <a:pPr marL="12700">
              <a:lnSpc>
                <a:spcPct val="100000"/>
              </a:lnSpc>
              <a:spcBef>
                <a:spcPts val="15"/>
              </a:spcBef>
            </a:pPr>
            <a:r>
              <a:rPr sz="850" spc="-10" dirty="0">
                <a:solidFill>
                  <a:srgbClr val="F7F7F7"/>
                </a:solidFill>
                <a:latin typeface="Arial MT"/>
                <a:cs typeface="Arial MT"/>
              </a:rPr>
              <a:t>DIAPOSITIVE</a:t>
            </a:r>
            <a:r>
              <a:rPr sz="850" spc="-20" dirty="0">
                <a:solidFill>
                  <a:srgbClr val="F7F7F7"/>
                </a:solidFill>
                <a:latin typeface="Arial MT"/>
                <a:cs typeface="Arial MT"/>
              </a:rPr>
              <a:t> </a:t>
            </a:r>
            <a:fld id="{81D60167-4931-47E6-BA6A-407CBD079E47}" type="slidenum">
              <a:rPr sz="850" spc="-5" dirty="0">
                <a:solidFill>
                  <a:srgbClr val="F7F7F7"/>
                </a:solidFill>
                <a:latin typeface="Arial MT"/>
                <a:cs typeface="Arial MT"/>
              </a:rPr>
              <a:t>7</a:t>
            </a:fld>
            <a:r>
              <a:rPr sz="850" spc="-15" dirty="0">
                <a:solidFill>
                  <a:srgbClr val="F7F7F7"/>
                </a:solidFill>
                <a:latin typeface="Arial MT"/>
                <a:cs typeface="Arial MT"/>
              </a:rPr>
              <a:t> </a:t>
            </a:r>
            <a:r>
              <a:rPr sz="850" spc="-5" dirty="0">
                <a:solidFill>
                  <a:srgbClr val="F7F7F7"/>
                </a:solidFill>
                <a:latin typeface="Arial MT"/>
                <a:cs typeface="Arial MT"/>
              </a:rPr>
              <a:t>sur</a:t>
            </a:r>
            <a:r>
              <a:rPr sz="850" spc="-15" dirty="0">
                <a:solidFill>
                  <a:srgbClr val="F7F7F7"/>
                </a:solidFill>
                <a:latin typeface="Arial MT"/>
                <a:cs typeface="Arial MT"/>
              </a:rPr>
              <a:t> </a:t>
            </a:r>
            <a:r>
              <a:rPr sz="850" spc="-10" dirty="0">
                <a:solidFill>
                  <a:srgbClr val="F7F7F7"/>
                </a:solidFill>
                <a:latin typeface="Arial MT"/>
                <a:cs typeface="Arial MT"/>
              </a:rPr>
              <a:t>40</a:t>
            </a:r>
            <a:endParaRPr sz="850">
              <a:latin typeface="Arial MT"/>
              <a:cs typeface="Arial MT"/>
            </a:endParaRPr>
          </a:p>
        </p:txBody>
      </p:sp>
      <p:sp>
        <p:nvSpPr>
          <p:cNvPr id="8" name="ZoneTexte 7">
            <a:extLst>
              <a:ext uri="{FF2B5EF4-FFF2-40B4-BE49-F238E27FC236}">
                <a16:creationId xmlns:a16="http://schemas.microsoft.com/office/drawing/2014/main" id="{93E8EB48-AD63-441A-AAE1-EB5FE5B46ED0}"/>
              </a:ext>
            </a:extLst>
          </p:cNvPr>
          <p:cNvSpPr txBox="1"/>
          <p:nvPr/>
        </p:nvSpPr>
        <p:spPr>
          <a:xfrm>
            <a:off x="381000" y="1295400"/>
            <a:ext cx="2971800" cy="2862322"/>
          </a:xfrm>
          <a:prstGeom prst="rect">
            <a:avLst/>
          </a:prstGeom>
          <a:noFill/>
        </p:spPr>
        <p:txBody>
          <a:bodyPr wrap="square" rtlCol="0">
            <a:spAutoFit/>
          </a:bodyPr>
          <a:lstStyle/>
          <a:p>
            <a:r>
              <a:rPr lang="fr-FR" b="1" dirty="0"/>
              <a:t>ARCHITECTURE</a:t>
            </a:r>
          </a:p>
          <a:p>
            <a:r>
              <a:rPr lang="fr-FR" dirty="0"/>
              <a:t>Organisation fondamentale du système, incarnée par </a:t>
            </a:r>
          </a:p>
          <a:p>
            <a:pPr marL="285750" indent="-285750">
              <a:buFont typeface="Wingdings" panose="05000000000000000000" pitchFamily="2" charset="2"/>
              <a:buChar char="Ø"/>
            </a:pPr>
            <a:r>
              <a:rPr lang="fr-FR" dirty="0"/>
              <a:t>ses composants</a:t>
            </a:r>
          </a:p>
          <a:p>
            <a:pPr marL="285750" indent="-285750">
              <a:buFont typeface="Wingdings" panose="05000000000000000000" pitchFamily="2" charset="2"/>
              <a:buChar char="Ø"/>
            </a:pPr>
            <a:r>
              <a:rPr lang="fr-FR" dirty="0"/>
              <a:t>leurs relations entre eux et avec l'environnement</a:t>
            </a:r>
          </a:p>
          <a:p>
            <a:pPr marL="285750" indent="-285750">
              <a:buFont typeface="Wingdings" panose="05000000000000000000" pitchFamily="2" charset="2"/>
              <a:buChar char="Ø"/>
            </a:pPr>
            <a:r>
              <a:rPr lang="fr-FR" dirty="0"/>
              <a:t>les principes guidant sa conception et son évolution</a:t>
            </a:r>
          </a:p>
          <a:p>
            <a:endParaRPr lang="fr-F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6" name="object 6"/>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7" name="object 7"/>
          <p:cNvSpPr txBox="1"/>
          <p:nvPr/>
        </p:nvSpPr>
        <p:spPr>
          <a:xfrm>
            <a:off x="632355" y="6536044"/>
            <a:ext cx="1156970" cy="146050"/>
          </a:xfrm>
          <a:prstGeom prst="rect">
            <a:avLst/>
          </a:prstGeom>
        </p:spPr>
        <p:txBody>
          <a:bodyPr vert="horz" wrap="square" lIns="0" tIns="1905" rIns="0" bIns="0" rtlCol="0">
            <a:spAutoFit/>
          </a:bodyPr>
          <a:lstStyle/>
          <a:p>
            <a:pPr marL="12700">
              <a:lnSpc>
                <a:spcPct val="100000"/>
              </a:lnSpc>
              <a:spcBef>
                <a:spcPts val="15"/>
              </a:spcBef>
            </a:pPr>
            <a:r>
              <a:rPr sz="850" spc="-10" dirty="0">
                <a:solidFill>
                  <a:srgbClr val="F7F7F7"/>
                </a:solidFill>
                <a:latin typeface="Arial MT"/>
                <a:cs typeface="Arial MT"/>
              </a:rPr>
              <a:t>DIAPOSITIVE</a:t>
            </a:r>
            <a:r>
              <a:rPr sz="850" spc="-20" dirty="0">
                <a:solidFill>
                  <a:srgbClr val="F7F7F7"/>
                </a:solidFill>
                <a:latin typeface="Arial MT"/>
                <a:cs typeface="Arial MT"/>
              </a:rPr>
              <a:t> </a:t>
            </a:r>
            <a:fld id="{81D60167-4931-47E6-BA6A-407CBD079E47}" type="slidenum">
              <a:rPr sz="850" spc="-5" dirty="0">
                <a:solidFill>
                  <a:srgbClr val="F7F7F7"/>
                </a:solidFill>
                <a:latin typeface="Arial MT"/>
                <a:cs typeface="Arial MT"/>
              </a:rPr>
              <a:t>8</a:t>
            </a:fld>
            <a:r>
              <a:rPr sz="850" spc="-15" dirty="0">
                <a:solidFill>
                  <a:srgbClr val="F7F7F7"/>
                </a:solidFill>
                <a:latin typeface="Arial MT"/>
                <a:cs typeface="Arial MT"/>
              </a:rPr>
              <a:t> </a:t>
            </a:r>
            <a:r>
              <a:rPr sz="850" spc="-5" dirty="0">
                <a:solidFill>
                  <a:srgbClr val="F7F7F7"/>
                </a:solidFill>
                <a:latin typeface="Arial MT"/>
                <a:cs typeface="Arial MT"/>
              </a:rPr>
              <a:t>sur</a:t>
            </a:r>
            <a:r>
              <a:rPr sz="850" spc="-15" dirty="0">
                <a:solidFill>
                  <a:srgbClr val="F7F7F7"/>
                </a:solidFill>
                <a:latin typeface="Arial MT"/>
                <a:cs typeface="Arial MT"/>
              </a:rPr>
              <a:t> </a:t>
            </a:r>
            <a:r>
              <a:rPr sz="850" spc="-10" dirty="0">
                <a:solidFill>
                  <a:srgbClr val="F7F7F7"/>
                </a:solidFill>
                <a:latin typeface="Arial MT"/>
                <a:cs typeface="Arial MT"/>
              </a:rPr>
              <a:t>40</a:t>
            </a:r>
            <a:endParaRPr sz="850">
              <a:latin typeface="Arial MT"/>
              <a:cs typeface="Arial MT"/>
            </a:endParaRPr>
          </a:p>
        </p:txBody>
      </p:sp>
      <p:sp>
        <p:nvSpPr>
          <p:cNvPr id="4" name="object 4"/>
          <p:cNvSpPr txBox="1">
            <a:spLocks noGrp="1"/>
          </p:cNvSpPr>
          <p:nvPr>
            <p:ph type="title"/>
          </p:nvPr>
        </p:nvSpPr>
        <p:spPr>
          <a:xfrm>
            <a:off x="880972" y="368700"/>
            <a:ext cx="7882027" cy="321883"/>
          </a:xfrm>
          <a:prstGeom prst="rect">
            <a:avLst/>
          </a:prstGeom>
        </p:spPr>
        <p:txBody>
          <a:bodyPr vert="horz" wrap="square" lIns="0" tIns="13970" rIns="0" bIns="0" rtlCol="0">
            <a:spAutoFit/>
          </a:bodyPr>
          <a:lstStyle/>
          <a:p>
            <a:pPr marL="12700">
              <a:lnSpc>
                <a:spcPct val="100000"/>
              </a:lnSpc>
              <a:spcBef>
                <a:spcPts val="110"/>
              </a:spcBef>
            </a:pPr>
            <a:r>
              <a:rPr sz="2000" b="1" dirty="0"/>
              <a:t>Concepts de</a:t>
            </a:r>
            <a:r>
              <a:rPr sz="2000" b="1" spc="5" dirty="0"/>
              <a:t> </a:t>
            </a:r>
            <a:r>
              <a:rPr sz="2000" b="1" dirty="0"/>
              <a:t>base </a:t>
            </a:r>
            <a:r>
              <a:rPr sz="2000" b="1" spc="5" dirty="0"/>
              <a:t>contenus</a:t>
            </a:r>
            <a:r>
              <a:rPr sz="2000" b="1" dirty="0"/>
              <a:t> dans la</a:t>
            </a:r>
            <a:r>
              <a:rPr sz="2000" b="1" spc="5" dirty="0"/>
              <a:t> </a:t>
            </a:r>
            <a:r>
              <a:rPr sz="2000" b="1" dirty="0"/>
              <a:t>norme ISO/IEC</a:t>
            </a:r>
            <a:r>
              <a:rPr sz="2000" b="1" spc="5" dirty="0"/>
              <a:t> </a:t>
            </a:r>
            <a:r>
              <a:rPr sz="2000" b="1" dirty="0"/>
              <a:t>42010:2007</a:t>
            </a:r>
          </a:p>
        </p:txBody>
      </p:sp>
      <p:sp>
        <p:nvSpPr>
          <p:cNvPr id="8" name="ZoneTexte 7">
            <a:extLst>
              <a:ext uri="{FF2B5EF4-FFF2-40B4-BE49-F238E27FC236}">
                <a16:creationId xmlns:a16="http://schemas.microsoft.com/office/drawing/2014/main" id="{3527D7D9-4C18-473B-9FFB-FCCEB9B81C3A}"/>
              </a:ext>
            </a:extLst>
          </p:cNvPr>
          <p:cNvSpPr txBox="1"/>
          <p:nvPr/>
        </p:nvSpPr>
        <p:spPr>
          <a:xfrm>
            <a:off x="304800" y="1219200"/>
            <a:ext cx="3200400" cy="1815882"/>
          </a:xfrm>
          <a:prstGeom prst="rect">
            <a:avLst/>
          </a:prstGeom>
          <a:noFill/>
        </p:spPr>
        <p:txBody>
          <a:bodyPr wrap="square" rtlCol="0">
            <a:spAutoFit/>
          </a:bodyPr>
          <a:lstStyle/>
          <a:p>
            <a:r>
              <a:rPr lang="fr-FR" sz="1600" b="1" dirty="0"/>
              <a:t>DESCRIPTION ARCHITECTURALE</a:t>
            </a:r>
          </a:p>
          <a:p>
            <a:pPr marL="285750" indent="-285750">
              <a:buFont typeface="Wingdings" panose="05000000000000000000" pitchFamily="2" charset="2"/>
              <a:buChar char="Ø"/>
            </a:pPr>
            <a:r>
              <a:rPr lang="fr-FR" sz="1600" dirty="0"/>
              <a:t>Collection d'artefacts qui documentent une architecture</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Dans le cadre TOGAF, les vues d'architecture sont les artefacts clés.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2747"/>
            <a:ext cx="9144000" cy="6735252"/>
          </a:xfrm>
          <a:prstGeom prst="rect">
            <a:avLst/>
          </a:prstGeom>
        </p:spPr>
      </p:pic>
      <p:sp>
        <p:nvSpPr>
          <p:cNvPr id="6" name="object 6"/>
          <p:cNvSpPr txBox="1"/>
          <p:nvPr/>
        </p:nvSpPr>
        <p:spPr>
          <a:xfrm>
            <a:off x="212852" y="6409221"/>
            <a:ext cx="173355" cy="322580"/>
          </a:xfrm>
          <a:prstGeom prst="rect">
            <a:avLst/>
          </a:prstGeom>
        </p:spPr>
        <p:txBody>
          <a:bodyPr vert="horz" wrap="square" lIns="0" tIns="0" rIns="0" bIns="0" rtlCol="0">
            <a:spAutoFit/>
          </a:bodyPr>
          <a:lstStyle/>
          <a:p>
            <a:pPr marL="12700">
              <a:lnSpc>
                <a:spcPts val="2415"/>
              </a:lnSpc>
            </a:pPr>
            <a:r>
              <a:rPr sz="2100" spc="-5" dirty="0">
                <a:solidFill>
                  <a:srgbClr val="FFFFFF"/>
                </a:solidFill>
                <a:latin typeface="Arial MT"/>
                <a:cs typeface="Arial MT"/>
              </a:rPr>
              <a:t>1</a:t>
            </a:r>
            <a:endParaRPr sz="210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5715" rIns="0" bIns="0" rtlCol="0">
            <a:spAutoFit/>
          </a:bodyPr>
          <a:lstStyle/>
          <a:p>
            <a:pPr algn="ctr">
              <a:lnSpc>
                <a:spcPct val="100000"/>
              </a:lnSpc>
              <a:spcBef>
                <a:spcPts val="45"/>
              </a:spcBef>
            </a:pPr>
            <a:r>
              <a:rPr spc="10" dirty="0"/>
              <a:t>ATE100</a:t>
            </a:r>
            <a:r>
              <a:rPr spc="5" dirty="0"/>
              <a:t> </a:t>
            </a:r>
            <a:r>
              <a:rPr spc="15" dirty="0"/>
              <a:t>–</a:t>
            </a:r>
            <a:r>
              <a:rPr spc="5" dirty="0"/>
              <a:t> </a:t>
            </a:r>
            <a:r>
              <a:rPr spc="10" dirty="0"/>
              <a:t>Points </a:t>
            </a:r>
            <a:r>
              <a:rPr spc="15" dirty="0"/>
              <a:t>de</a:t>
            </a:r>
            <a:r>
              <a:rPr spc="5" dirty="0"/>
              <a:t> </a:t>
            </a:r>
            <a:r>
              <a:rPr spc="15" dirty="0"/>
              <a:t>vue,</a:t>
            </a:r>
            <a:r>
              <a:rPr spc="5" dirty="0"/>
              <a:t> </a:t>
            </a:r>
            <a:r>
              <a:rPr spc="10" dirty="0"/>
              <a:t>opinions</a:t>
            </a:r>
            <a:r>
              <a:rPr dirty="0"/>
              <a:t> </a:t>
            </a:r>
            <a:r>
              <a:rPr spc="10" dirty="0"/>
              <a:t>et</a:t>
            </a:r>
            <a:r>
              <a:rPr spc="5" dirty="0"/>
              <a:t> </a:t>
            </a:r>
            <a:r>
              <a:rPr spc="10" dirty="0"/>
              <a:t>gestion</a:t>
            </a:r>
            <a:r>
              <a:rPr spc="5" dirty="0"/>
              <a:t> </a:t>
            </a:r>
            <a:r>
              <a:rPr spc="10" dirty="0"/>
              <a:t>des</a:t>
            </a:r>
            <a:r>
              <a:rPr spc="5" dirty="0"/>
              <a:t> parties </a:t>
            </a:r>
            <a:r>
              <a:rPr spc="10" dirty="0"/>
              <a:t>prenantes</a:t>
            </a:r>
          </a:p>
          <a:p>
            <a:pPr marL="170180" algn="ctr">
              <a:lnSpc>
                <a:spcPct val="100000"/>
              </a:lnSpc>
              <a:spcBef>
                <a:spcPts val="290"/>
              </a:spcBef>
            </a:pPr>
            <a:r>
              <a:rPr spc="5" dirty="0"/>
              <a:t>L'architecture</a:t>
            </a:r>
            <a:r>
              <a:rPr spc="10" dirty="0"/>
              <a:t> </a:t>
            </a:r>
            <a:r>
              <a:rPr spc="15" dirty="0"/>
              <a:t>de</a:t>
            </a:r>
            <a:r>
              <a:rPr spc="10" dirty="0"/>
              <a:t> </a:t>
            </a:r>
            <a:r>
              <a:rPr spc="5" dirty="0"/>
              <a:t>l'entreprise</a:t>
            </a:r>
            <a:r>
              <a:rPr spc="10" dirty="0"/>
              <a:t> </a:t>
            </a:r>
            <a:r>
              <a:rPr spc="5" dirty="0"/>
              <a:t>limitée</a:t>
            </a:r>
            <a:r>
              <a:rPr spc="10" dirty="0"/>
              <a:t> Copyright </a:t>
            </a:r>
            <a:r>
              <a:rPr spc="20" dirty="0"/>
              <a:t>©</a:t>
            </a:r>
            <a:r>
              <a:rPr spc="10" dirty="0"/>
              <a:t> 2012</a:t>
            </a:r>
          </a:p>
        </p:txBody>
      </p:sp>
      <p:sp>
        <p:nvSpPr>
          <p:cNvPr id="8" name="object 8"/>
          <p:cNvSpPr txBox="1">
            <a:spLocks noGrp="1"/>
          </p:cNvSpPr>
          <p:nvPr>
            <p:ph type="sldNum" sz="quarter" idx="7"/>
          </p:nvPr>
        </p:nvSpPr>
        <p:spPr>
          <a:prstGeom prst="rect">
            <a:avLst/>
          </a:prstGeom>
        </p:spPr>
        <p:txBody>
          <a:bodyPr vert="horz" wrap="square" lIns="0" tIns="19050" rIns="0" bIns="0" rtlCol="0">
            <a:spAutoFit/>
          </a:bodyPr>
          <a:lstStyle/>
          <a:p>
            <a:pPr marL="12700">
              <a:lnSpc>
                <a:spcPct val="100000"/>
              </a:lnSpc>
              <a:spcBef>
                <a:spcPts val="150"/>
              </a:spcBef>
            </a:pPr>
            <a:r>
              <a:rPr spc="5" dirty="0"/>
              <a:t>DIAPOSITIVE</a:t>
            </a:r>
            <a:r>
              <a:rPr spc="-10" dirty="0"/>
              <a:t> </a:t>
            </a:r>
            <a:fld id="{81D60167-4931-47E6-BA6A-407CBD079E47}" type="slidenum">
              <a:rPr spc="10" dirty="0"/>
              <a:t>9</a:t>
            </a:fld>
            <a:r>
              <a:rPr dirty="0"/>
              <a:t> </a:t>
            </a:r>
            <a:r>
              <a:rPr spc="10" dirty="0"/>
              <a:t>sur</a:t>
            </a:r>
            <a:r>
              <a:rPr dirty="0"/>
              <a:t> </a:t>
            </a:r>
            <a:r>
              <a:rPr spc="5" dirty="0"/>
              <a:t>40</a:t>
            </a:r>
          </a:p>
        </p:txBody>
      </p:sp>
      <p:sp>
        <p:nvSpPr>
          <p:cNvPr id="4" name="object 4"/>
          <p:cNvSpPr txBox="1">
            <a:spLocks noGrp="1"/>
          </p:cNvSpPr>
          <p:nvPr>
            <p:ph type="title"/>
          </p:nvPr>
        </p:nvSpPr>
        <p:spPr>
          <a:xfrm>
            <a:off x="880972" y="381000"/>
            <a:ext cx="7805827" cy="321883"/>
          </a:xfrm>
          <a:prstGeom prst="rect">
            <a:avLst/>
          </a:prstGeom>
        </p:spPr>
        <p:txBody>
          <a:bodyPr vert="horz" wrap="square" lIns="0" tIns="13970" rIns="0" bIns="0" rtlCol="0">
            <a:spAutoFit/>
          </a:bodyPr>
          <a:lstStyle/>
          <a:p>
            <a:pPr marL="12700">
              <a:lnSpc>
                <a:spcPct val="100000"/>
              </a:lnSpc>
              <a:spcBef>
                <a:spcPts val="110"/>
              </a:spcBef>
            </a:pPr>
            <a:r>
              <a:rPr sz="2000" b="1" dirty="0"/>
              <a:t>Concepts de</a:t>
            </a:r>
            <a:r>
              <a:rPr sz="2000" b="1" spc="5" dirty="0"/>
              <a:t> </a:t>
            </a:r>
            <a:r>
              <a:rPr sz="2000" b="1" dirty="0"/>
              <a:t>base </a:t>
            </a:r>
            <a:r>
              <a:rPr sz="2000" b="1" spc="5" dirty="0"/>
              <a:t>contenus</a:t>
            </a:r>
            <a:r>
              <a:rPr sz="2000" b="1" dirty="0"/>
              <a:t> dans la</a:t>
            </a:r>
            <a:r>
              <a:rPr sz="2000" b="1" spc="5" dirty="0"/>
              <a:t> </a:t>
            </a:r>
            <a:r>
              <a:rPr sz="2000" b="1" dirty="0"/>
              <a:t>norme ISO/IEC</a:t>
            </a:r>
            <a:r>
              <a:rPr sz="2000" b="1" spc="5" dirty="0"/>
              <a:t> </a:t>
            </a:r>
            <a:r>
              <a:rPr sz="2000" b="1" dirty="0"/>
              <a:t>42010:2007</a:t>
            </a:r>
          </a:p>
        </p:txBody>
      </p:sp>
      <p:sp>
        <p:nvSpPr>
          <p:cNvPr id="9" name="ZoneTexte 8">
            <a:extLst>
              <a:ext uri="{FF2B5EF4-FFF2-40B4-BE49-F238E27FC236}">
                <a16:creationId xmlns:a16="http://schemas.microsoft.com/office/drawing/2014/main" id="{22E239C0-710E-49C6-8379-D3265650D753}"/>
              </a:ext>
            </a:extLst>
          </p:cNvPr>
          <p:cNvSpPr txBox="1"/>
          <p:nvPr/>
        </p:nvSpPr>
        <p:spPr>
          <a:xfrm>
            <a:off x="304800" y="1219200"/>
            <a:ext cx="3048000" cy="3093154"/>
          </a:xfrm>
          <a:prstGeom prst="rect">
            <a:avLst/>
          </a:prstGeom>
          <a:noFill/>
        </p:spPr>
        <p:txBody>
          <a:bodyPr wrap="square" rtlCol="0">
            <a:spAutoFit/>
          </a:bodyPr>
          <a:lstStyle/>
          <a:p>
            <a:r>
              <a:rPr lang="fr-FR" sz="1500" b="1" dirty="0"/>
              <a:t>PARTICIPANTS</a:t>
            </a:r>
          </a:p>
          <a:p>
            <a:pPr marL="285750" indent="-285750">
              <a:buFont typeface="Wingdings" panose="05000000000000000000" pitchFamily="2" charset="2"/>
              <a:buChar char="Ø"/>
            </a:pPr>
            <a:r>
              <a:rPr lang="fr-FR" sz="1500" dirty="0"/>
              <a:t>Personnes qui jouent un rôle clé dans le système ou qui ont des préoccupations à son sujet.</a:t>
            </a:r>
          </a:p>
          <a:p>
            <a:pPr marL="285750" indent="-285750">
              <a:buFont typeface="Wingdings" panose="05000000000000000000" pitchFamily="2" charset="2"/>
              <a:buChar char="Ø"/>
            </a:pPr>
            <a:r>
              <a:rPr lang="fr-FR" sz="1500" dirty="0"/>
              <a:t>Des parties prenantes différentes, jouant des rôles différents, auront des préoccupations différentes</a:t>
            </a:r>
          </a:p>
          <a:p>
            <a:pPr marL="285750" indent="-285750">
              <a:buFont typeface="Wingdings" panose="05000000000000000000" pitchFamily="2" charset="2"/>
              <a:buChar char="Ø"/>
            </a:pPr>
            <a:r>
              <a:rPr lang="fr-FR" sz="1500" dirty="0"/>
              <a:t>Les parties prenantes peuvent être</a:t>
            </a:r>
          </a:p>
          <a:p>
            <a:pPr marL="742950" lvl="1" indent="-285750">
              <a:buFont typeface="Wingdings" panose="05000000000000000000" pitchFamily="2" charset="2"/>
              <a:buChar char="q"/>
            </a:pPr>
            <a:r>
              <a:rPr lang="fr-FR" sz="1500" dirty="0"/>
              <a:t>des individus</a:t>
            </a:r>
          </a:p>
          <a:p>
            <a:pPr marL="742950" lvl="1" indent="-285750">
              <a:buFont typeface="Wingdings" panose="05000000000000000000" pitchFamily="2" charset="2"/>
              <a:buChar char="q"/>
            </a:pPr>
            <a:r>
              <a:rPr lang="fr-FR" sz="1500" dirty="0"/>
              <a:t>des équipes</a:t>
            </a:r>
          </a:p>
          <a:p>
            <a:pPr marL="742950" lvl="1" indent="-285750">
              <a:buFont typeface="Wingdings" panose="05000000000000000000" pitchFamily="2" charset="2"/>
              <a:buChar char="q"/>
            </a:pPr>
            <a:r>
              <a:rPr lang="fr-FR" sz="1500" dirty="0"/>
              <a:t>des organisations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TotalTime>
  <Words>3333</Words>
  <Application>Microsoft Office PowerPoint</Application>
  <PresentationFormat>Affichage à l'écran (4:3)</PresentationFormat>
  <Paragraphs>551</Paragraphs>
  <Slides>38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38</vt:i4>
      </vt:variant>
    </vt:vector>
  </HeadingPairs>
  <TitlesOfParts>
    <vt:vector size="43" baseType="lpstr">
      <vt:lpstr>Arial MT</vt:lpstr>
      <vt:lpstr>Calibri</vt:lpstr>
      <vt:lpstr>Times New Roman</vt:lpstr>
      <vt:lpstr>Wingdings</vt:lpstr>
      <vt:lpstr>Office Theme</vt:lpstr>
      <vt:lpstr>ATE100 – Points de vue, opinions et gestion des parties prenantes</vt:lpstr>
      <vt:lpstr>Vues et points de vue</vt:lpstr>
      <vt:lpstr>Concepts de base contenus dans la norme ISO/IEC 42010:2007</vt:lpstr>
      <vt:lpstr>ISO/CEI/IEEE 42010:2011</vt:lpstr>
      <vt:lpstr>Concepts de base contenus dans la norme ISO/IEC 42010:2007</vt:lpstr>
      <vt:lpstr>Concepts de base contenus dans la norme ISO/IEC 42010:2007</vt:lpstr>
      <vt:lpstr>Concepts de base contenus dans la norme ISO/IEC 42010:2007</vt:lpstr>
      <vt:lpstr>Concepts de base contenus dans la norme ISO/IEC 42010:2007</vt:lpstr>
      <vt:lpstr>Concepts de base contenus dans la norme ISO/IEC 42010:2007</vt:lpstr>
      <vt:lpstr>Concepts de base contenus dans la norme ISO/IEC 42010:2007</vt:lpstr>
      <vt:lpstr>Concepts de base contenus dans la norme ISO/IEC 42010:2007</vt:lpstr>
      <vt:lpstr>Concepts de base contenus dans la norme ISO/IEC 42010:2007</vt:lpstr>
      <vt:lpstr>Concepts de base contenus dans la norme ISO/IEC 42010:2007</vt:lpstr>
      <vt:lpstr>Exemple simple d'un point de vue et d'une vue</vt:lpstr>
      <vt:lpstr>Vue – The Open Group en 2000</vt:lpstr>
      <vt:lpstr>Vue – The Open Group en 2008</vt:lpstr>
      <vt:lpstr>Développer des vues dans l'ADM</vt:lpstr>
      <vt:lpstr>Le développement de vues d’architecture est  un processus itératif.</vt:lpstr>
      <vt:lpstr>Développement des vues d'architecture dans l'ADM</vt:lpstr>
      <vt:lpstr>Voir le processus de création</vt:lpstr>
      <vt:lpstr>Lorsqu'aucun point de vue approprié n'a été prédéfini</vt:lpstr>
      <vt:lpstr>Classes d'artefacts</vt:lpstr>
      <vt:lpstr>Les domaines d'architecture TOGAF en tant que vues</vt:lpstr>
      <vt:lpstr>Le cadre TOGAF définit une taxonomie des artefacts</vt:lpstr>
      <vt:lpstr>Gestion des parties prenantes</vt:lpstr>
      <vt:lpstr>Approche de gestion des parties prenantes</vt:lpstr>
      <vt:lpstr>Étapes de gestion des parties prenantes</vt:lpstr>
      <vt:lpstr>Présentation PowerPoint</vt:lpstr>
      <vt:lpstr>Exemples de catégories de parties prenantes</vt:lpstr>
      <vt:lpstr>Classer les positions des parties prenantes</vt:lpstr>
      <vt:lpstr>Analyse des parties prenantes – Exemple</vt:lpstr>
      <vt:lpstr>Analyse des parties prenantes – Exemple</vt:lpstr>
      <vt:lpstr>Déterminer l'approche de gestion des parties prenantes</vt:lpstr>
      <vt:lpstr>Présentation PowerPoint</vt:lpstr>
      <vt:lpstr>Déterminer l'approche de gestion des parties prenantes</vt:lpstr>
      <vt:lpstr>Exemple de carte des parties prenantes (partielle)</vt:lpstr>
      <vt:lpstr>ATE100 – Points de vue, opinions et parties prenantes Gestion</vt:lpstr>
      <vt:lpstr>Résultats d'apprentissage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ATE100 – Points de vue, opinions et gestion des parties prenantes</dc:title>
  <cp:lastModifiedBy>sylvestre tam</cp:lastModifiedBy>
  <cp:revision>4</cp:revision>
  <dcterms:created xsi:type="dcterms:W3CDTF">2024-09-10T11:01:24Z</dcterms:created>
  <dcterms:modified xsi:type="dcterms:W3CDTF">2024-09-10T11:57:44Z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2024-09-10T00:00:00Z</vt:filetime>
  </property>
  <property fmtid="{D5CDD505-2E9C-101B-9397-08002B2CF9AE}" pid="3" name="Creator">
    <vt:lpwstr>PDFium</vt:lpwstr>
  </property>
  <property fmtid="{D5CDD505-2E9C-101B-9397-08002B2CF9AE}" pid="4" name="LastSaved">
    <vt:filetime>2024-09-10T00:00:00Z</vt:filetime>
  </property>
</Properties>
</file>